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5"/>
  </p:notesMasterIdLst>
  <p:handoutMasterIdLst>
    <p:handoutMasterId r:id="rId56"/>
  </p:handoutMasterIdLst>
  <p:sldIdLst>
    <p:sldId id="258" r:id="rId6"/>
    <p:sldId id="351" r:id="rId7"/>
    <p:sldId id="261" r:id="rId8"/>
    <p:sldId id="262" r:id="rId9"/>
    <p:sldId id="263" r:id="rId10"/>
    <p:sldId id="304" r:id="rId11"/>
    <p:sldId id="266" r:id="rId12"/>
    <p:sldId id="267" r:id="rId13"/>
    <p:sldId id="305" r:id="rId14"/>
    <p:sldId id="270" r:id="rId15"/>
    <p:sldId id="274" r:id="rId16"/>
    <p:sldId id="275" r:id="rId17"/>
    <p:sldId id="276" r:id="rId18"/>
    <p:sldId id="277" r:id="rId19"/>
    <p:sldId id="278" r:id="rId20"/>
    <p:sldId id="279" r:id="rId21"/>
    <p:sldId id="280" r:id="rId22"/>
    <p:sldId id="307" r:id="rId23"/>
    <p:sldId id="306" r:id="rId24"/>
    <p:sldId id="308" r:id="rId25"/>
    <p:sldId id="309" r:id="rId26"/>
    <p:sldId id="310" r:id="rId27"/>
    <p:sldId id="311" r:id="rId28"/>
    <p:sldId id="312" r:id="rId29"/>
    <p:sldId id="313" r:id="rId30"/>
    <p:sldId id="325" r:id="rId31"/>
    <p:sldId id="314" r:id="rId32"/>
    <p:sldId id="354" r:id="rId33"/>
    <p:sldId id="355" r:id="rId34"/>
    <p:sldId id="356" r:id="rId35"/>
    <p:sldId id="357" r:id="rId36"/>
    <p:sldId id="358" r:id="rId37"/>
    <p:sldId id="359" r:id="rId38"/>
    <p:sldId id="360" r:id="rId39"/>
    <p:sldId id="361" r:id="rId40"/>
    <p:sldId id="324" r:id="rId41"/>
    <p:sldId id="323" r:id="rId42"/>
    <p:sldId id="326" r:id="rId43"/>
    <p:sldId id="329" r:id="rId44"/>
    <p:sldId id="331" r:id="rId45"/>
    <p:sldId id="332" r:id="rId46"/>
    <p:sldId id="341" r:id="rId47"/>
    <p:sldId id="333" r:id="rId48"/>
    <p:sldId id="334" r:id="rId49"/>
    <p:sldId id="335" r:id="rId50"/>
    <p:sldId id="336" r:id="rId51"/>
    <p:sldId id="337" r:id="rId52"/>
    <p:sldId id="338" r:id="rId53"/>
    <p:sldId id="298" r:id="rId54"/>
  </p:sldIdLst>
  <p:sldSz cx="9144000" cy="6858000" type="screen4x3"/>
  <p:notesSz cx="7315200" cy="9601200"/>
  <p:custDataLst>
    <p:tags r:id="rId5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42C0B-8190-F365-BED8-93516BB6E323}" name="Caleb Asbridge" initials="CA" userId="S::casbridge@mossgroup.us::fa6f40c6-8390-483b-9870-73b885f272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DBF"/>
    <a:srgbClr val="5F574F"/>
    <a:srgbClr val="CA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4" autoAdjust="0"/>
    <p:restoredTop sz="89520" autoAdjust="0"/>
  </p:normalViewPr>
  <p:slideViewPr>
    <p:cSldViewPr>
      <p:cViewPr varScale="1">
        <p:scale>
          <a:sx n="74" d="100"/>
          <a:sy n="74" d="100"/>
        </p:scale>
        <p:origin x="1622" y="62"/>
      </p:cViewPr>
      <p:guideLst>
        <p:guide orient="horz" pos="2160"/>
        <p:guide pos="2880"/>
      </p:guideLst>
    </p:cSldViewPr>
  </p:slideViewPr>
  <p:outlineViewPr>
    <p:cViewPr>
      <p:scale>
        <a:sx n="33" d="100"/>
        <a:sy n="33" d="100"/>
      </p:scale>
      <p:origin x="0" y="15498"/>
    </p:cViewPr>
  </p:outlineViewPr>
  <p:notesTextViewPr>
    <p:cViewPr>
      <p:scale>
        <a:sx n="1" d="1"/>
        <a:sy n="1" d="1"/>
      </p:scale>
      <p:origin x="0" y="0"/>
    </p:cViewPr>
  </p:notesTextViewPr>
  <p:notesViewPr>
    <p:cSldViewPr>
      <p:cViewPr varScale="1">
        <p:scale>
          <a:sx n="83" d="100"/>
          <a:sy n="83" d="100"/>
        </p:scale>
        <p:origin x="-19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79507D48-DDFB-4B47-A063-1785BF96B118}"/>
    <pc:docChg chg="modSld">
      <pc:chgData name="Caleb Asbridge" userId="eaff3b3c5068b576" providerId="LiveId" clId="{79507D48-DDFB-4B47-A063-1785BF96B118}" dt="2024-06-18T21:07:26.357" v="195" actId="20577"/>
      <pc:docMkLst>
        <pc:docMk/>
      </pc:docMkLst>
      <pc:sldChg chg="modSp mod">
        <pc:chgData name="Caleb Asbridge" userId="eaff3b3c5068b576" providerId="LiveId" clId="{79507D48-DDFB-4B47-A063-1785BF96B118}" dt="2024-06-18T21:07:26.357" v="195" actId="20577"/>
        <pc:sldMkLst>
          <pc:docMk/>
          <pc:sldMk cId="0" sldId="261"/>
        </pc:sldMkLst>
        <pc:spChg chg="mod">
          <ac:chgData name="Caleb Asbridge" userId="eaff3b3c5068b576" providerId="LiveId" clId="{79507D48-DDFB-4B47-A063-1785BF96B118}" dt="2024-06-18T21:07:26.357" v="195" actId="20577"/>
          <ac:spMkLst>
            <pc:docMk/>
            <pc:sldMk cId="0" sldId="261"/>
            <ac:spMk id="15363" creationId="{8B2FA5BA-4086-8605-2F84-07BBFCDB3F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E303A-0E78-75CD-5401-55CF3FE78ED5}"/>
              </a:ext>
            </a:extLst>
          </p:cNvPr>
          <p:cNvSpPr>
            <a:spLocks noGrp="1"/>
          </p:cNvSpPr>
          <p:nvPr>
            <p:ph type="hdr" sz="quarter"/>
          </p:nvPr>
        </p:nvSpPr>
        <p:spPr>
          <a:xfrm>
            <a:off x="0" y="0"/>
            <a:ext cx="3170238" cy="482600"/>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D9715A2-307F-3CB5-65B2-5C615A6F9412}"/>
              </a:ext>
            </a:extLst>
          </p:cNvPr>
          <p:cNvSpPr>
            <a:spLocks noGrp="1"/>
          </p:cNvSpPr>
          <p:nvPr>
            <p:ph type="dt" sz="quarter" idx="1"/>
          </p:nvPr>
        </p:nvSpPr>
        <p:spPr>
          <a:xfrm>
            <a:off x="4143375" y="0"/>
            <a:ext cx="3170238" cy="482600"/>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76DFF5A8-C4A3-454C-B174-1891E2A0231A}" type="datetimeFigureOut">
              <a:rPr lang="en-US"/>
              <a:pPr>
                <a:defRPr/>
              </a:pPr>
              <a:t>6/18/2024</a:t>
            </a:fld>
            <a:endParaRPr lang="en-US" dirty="0"/>
          </a:p>
        </p:txBody>
      </p:sp>
      <p:sp>
        <p:nvSpPr>
          <p:cNvPr id="4" name="Footer Placeholder 3">
            <a:extLst>
              <a:ext uri="{FF2B5EF4-FFF2-40B4-BE49-F238E27FC236}">
                <a16:creationId xmlns:a16="http://schemas.microsoft.com/office/drawing/2014/main" id="{44376B51-91F1-2C94-AA18-03FD4F603077}"/>
              </a:ext>
            </a:extLst>
          </p:cNvPr>
          <p:cNvSpPr>
            <a:spLocks noGrp="1"/>
          </p:cNvSpPr>
          <p:nvPr>
            <p:ph type="ftr" sz="quarter" idx="2"/>
          </p:nvPr>
        </p:nvSpPr>
        <p:spPr>
          <a:xfrm>
            <a:off x="0" y="9118600"/>
            <a:ext cx="3170238" cy="482600"/>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D355B07-CBCD-63DF-E96A-77B8FC378075}"/>
              </a:ext>
            </a:extLst>
          </p:cNvPr>
          <p:cNvSpPr>
            <a:spLocks noGrp="1"/>
          </p:cNvSpPr>
          <p:nvPr>
            <p:ph type="sldNum" sz="quarter" idx="3"/>
          </p:nvPr>
        </p:nvSpPr>
        <p:spPr>
          <a:xfrm>
            <a:off x="4143375" y="9118600"/>
            <a:ext cx="3170238" cy="482600"/>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pPr>
              <a:defRPr/>
            </a:pPr>
            <a:fld id="{37FBE2B8-BF1A-4C6D-AC1E-1226E3E05B5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1FFDB7-0DC8-2C63-2D2C-BAE47FCA4279}"/>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7260024-4DDA-8462-FD45-2830213EBF0A}"/>
              </a:ext>
            </a:extLst>
          </p:cNvPr>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0710C443-CA12-45E7-88F2-84D282190B4D}" type="datetimeFigureOut">
              <a:rPr lang="en-US"/>
              <a:pPr>
                <a:defRPr/>
              </a:pPr>
              <a:t>6/18/2024</a:t>
            </a:fld>
            <a:endParaRPr lang="en-US" dirty="0"/>
          </a:p>
        </p:txBody>
      </p:sp>
      <p:sp>
        <p:nvSpPr>
          <p:cNvPr id="4" name="Slide Image Placeholder 3">
            <a:extLst>
              <a:ext uri="{FF2B5EF4-FFF2-40B4-BE49-F238E27FC236}">
                <a16:creationId xmlns:a16="http://schemas.microsoft.com/office/drawing/2014/main" id="{69222017-1EDE-82FB-8162-34396F1C7276}"/>
              </a:ext>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a:extLst>
              <a:ext uri="{FF2B5EF4-FFF2-40B4-BE49-F238E27FC236}">
                <a16:creationId xmlns:a16="http://schemas.microsoft.com/office/drawing/2014/main" id="{EDB0A1BF-B7CA-F130-7D28-1727BAE12DA1}"/>
              </a:ext>
            </a:extLst>
          </p:cNvPr>
          <p:cNvSpPr>
            <a:spLocks noGrp="1"/>
          </p:cNvSpPr>
          <p:nvPr>
            <p:ph type="body" sz="quarter" idx="3"/>
          </p:nvPr>
        </p:nvSpPr>
        <p:spPr>
          <a:xfrm>
            <a:off x="731838" y="4560888"/>
            <a:ext cx="5851525" cy="4321175"/>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A6ED0AC-BEA5-4B1E-7E71-A50CD8066391}"/>
              </a:ext>
            </a:extLst>
          </p:cNvPr>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959C5DA-C849-FF58-EE56-8E41A1C93E69}"/>
              </a:ext>
            </a:extLst>
          </p:cNvPr>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vl1pPr>
          </a:lstStyle>
          <a:p>
            <a:pPr>
              <a:defRPr/>
            </a:pPr>
            <a:fld id="{92E47658-02DC-4216-AF7F-094B9E7F10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5C7A8A5-36F4-CEBC-F587-E896F91ED7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EC287B1-2D8B-F170-4CEF-309627423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187315DE-1A46-B385-51A3-3E7BE33851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1594E1-8873-4EBF-A1DE-7AE891DC23EE}"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C63EA13-2310-75A8-5B15-6B861BCB4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3B5C131-AC4F-442D-7A01-4C1A17F42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patient always has the choice to have an exam or not. </a:t>
            </a:r>
          </a:p>
        </p:txBody>
      </p:sp>
      <p:sp>
        <p:nvSpPr>
          <p:cNvPr id="43012" name="Slide Number Placeholder 3">
            <a:extLst>
              <a:ext uri="{FF2B5EF4-FFF2-40B4-BE49-F238E27FC236}">
                <a16:creationId xmlns:a16="http://schemas.microsoft.com/office/drawing/2014/main" id="{FF0CCD4B-D88F-AC8C-A930-775C6D8C80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F9132E-EA75-4CB0-B9FF-E4E0851E038C}" type="slidenum">
              <a:rPr lang="en-US" altLang="en-US" smtClean="0"/>
              <a:pPr>
                <a:spcBef>
                  <a:spcPct val="0"/>
                </a:spcBef>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EDFBF3E-8B3D-4AD3-627B-C73184F40D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E54E2DC-F055-FF4A-4B4F-FF80302C4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The Prison Rape Elimination Act of 2003 recommends that medical services provided to incarcerated victims should be no less than the care received by a victim in any health care facility/setting.</a:t>
            </a:r>
          </a:p>
          <a:p>
            <a:pPr defTabSz="963613"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BA2C691B-59A9-F2F3-3CCC-DEE2225DFD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C6A601-514F-4519-BBB5-9FF529990AED}" type="slidenum">
              <a:rPr lang="en-US" altLang="en-US" smtClean="0"/>
              <a:pPr>
                <a:spcBef>
                  <a:spcPct val="0"/>
                </a:spcBef>
              </a:pPr>
              <a:t>23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C566903-C76D-96A4-C723-575F698F8F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B52F93E-9FDD-8D55-2612-C630585CD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examination is adapted as necessary to address the needs and circumstances of the victim; whether its’ physical or psychological. It is evident that certain offenders are targeted for sexual assault the moment they enter the institution - regardless of age, mental health issues, physical attributes, disability, or sexual preference. </a:t>
            </a:r>
          </a:p>
          <a:p>
            <a:pPr eaLnBrk="1" hangingPunct="1">
              <a:spcBef>
                <a:spcPct val="0"/>
              </a:spcBef>
            </a:pPr>
            <a:r>
              <a:rPr lang="en-US" altLang="en-US"/>
              <a:t>It is important to avoid making assumptions about the victim and the assault. Discussions with the victim should be framed in such a way that does not assume they are of a specific background. We need to try and understand their circumstances and tailor the exam process to address their needs and concerns.</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7B7CDA3C-2DF6-C519-CF7B-214C07875A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BFBB76-2818-498F-88FC-B161DE490353}" type="slidenum">
              <a:rPr lang="en-US" altLang="en-US" smtClean="0"/>
              <a:pPr>
                <a:spcBef>
                  <a:spcPct val="0"/>
                </a:spcBef>
              </a:pPr>
              <a:t>24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938461F-BC26-7F22-F139-C603C82AC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88E5A29-BBA0-7154-5BF6-C9B180FEE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Because medical and security activity can threaten one’s boundaries, it is important to prepare them prior to beginning any procedure. This also aids in restoring their physiological and emotional sense of predictability and control over what’s happening.</a:t>
            </a:r>
          </a:p>
          <a:p>
            <a:pPr eaLnBrk="1" hangingPunct="1">
              <a:spcBef>
                <a:spcPct val="0"/>
              </a:spcBef>
            </a:pPr>
            <a:r>
              <a:rPr lang="en-US" altLang="en-US"/>
              <a:t>Once consent is obtained from the patient, a medical history is taken to determine injuries and appropriate medical treatment for the patient. The next step is a head-to-toe examination, including the ano-genital area, in order for the SANE to document trauma to any part of the body. Last, a collection of forensic evidence is done.</a:t>
            </a:r>
          </a:p>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D5D28F0E-142D-F8F2-3ECE-C06C7F8768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3AD6E7-9EBC-4DBD-9E96-098646F9FEA5}" type="slidenum">
              <a:rPr lang="en-US" altLang="en-US" smtClean="0"/>
              <a:pPr>
                <a:spcBef>
                  <a:spcPct val="0"/>
                </a:spcBef>
              </a:pPr>
              <a:t>25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6C95698-4334-E21E-3B1D-D8DAA158A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3BEC24B-7E1A-A81B-049B-073E8043F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Once it has been decided that a sexual assault kit will be utilized – the seals are broken and the kit opened. This is the first step in the chain-of-custody.</a:t>
            </a:r>
          </a:p>
          <a:p>
            <a:pPr eaLnBrk="1" hangingPunct="1">
              <a:spcBef>
                <a:spcPct val="0"/>
              </a:spcBef>
            </a:pPr>
            <a:r>
              <a:rPr lang="en-US" altLang="en-US"/>
              <a:t>Step 1:  The victim (or guardian) MUST give consent for this examination. In extenuating circumstances where consent cannot be obtained (such unconsciousness or impairment) a next-of-kin may be contacted for consent (with witnesses) and/or a court-order may be necessary. </a:t>
            </a:r>
          </a:p>
          <a:p>
            <a:pPr eaLnBrk="1" hangingPunct="1">
              <a:spcBef>
                <a:spcPct val="0"/>
              </a:spcBef>
            </a:pPr>
            <a:r>
              <a:rPr lang="en-US" altLang="en-US"/>
              <a:t>Step 2a: History of assault. A more detailed description of the assault. The “who, what, when, where, how” of forensics. Was the perpetrator known? Was there threats? Did the victim fight? Did ejaculation occur? What positions were they forced into? Any area where biological evidence may be found.</a:t>
            </a:r>
          </a:p>
          <a:p>
            <a:pPr eaLnBrk="1" hangingPunct="1">
              <a:spcBef>
                <a:spcPct val="0"/>
              </a:spcBef>
            </a:pPr>
            <a:r>
              <a:rPr lang="en-US" altLang="en-US"/>
              <a:t>Edmond Locards’ Principle of forensics: “</a:t>
            </a:r>
            <a:r>
              <a:rPr lang="en-US" altLang="en-US" sz="1700"/>
              <a:t>With contact between two items, there will be an exchange”</a:t>
            </a:r>
          </a:p>
          <a:p>
            <a:pPr eaLnBrk="1" hangingPunct="1">
              <a:spcBef>
                <a:spcPct val="0"/>
              </a:spcBef>
            </a:pPr>
            <a:r>
              <a:rPr lang="en-US" altLang="en-US" sz="1700"/>
              <a:t>That’s what we’re after; the exchange…the evidence. Our forensic field: the victims’ body</a:t>
            </a:r>
          </a:p>
          <a:p>
            <a:pPr eaLnBrk="1" hangingPunct="1">
              <a:spcBef>
                <a:spcPct val="0"/>
              </a:spcBef>
            </a:pPr>
            <a:r>
              <a:rPr lang="en-US" altLang="en-US" sz="1700"/>
              <a:t>Step 2b: A complete medical history of the victim. This includes: past surgeries/injuries; pregnancies; and any existing conditions or communicable diseases.</a:t>
            </a:r>
          </a:p>
          <a:p>
            <a:pPr eaLnBrk="1" hangingPunct="1">
              <a:spcBef>
                <a:spcPct val="0"/>
              </a:spcBef>
            </a:pPr>
            <a:r>
              <a:rPr lang="en-US" altLang="en-US"/>
              <a:t> </a:t>
            </a:r>
          </a:p>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001B7EAF-86EB-853E-89B8-ACAF67BA5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F2AA1F-847F-4B61-98AB-BDFA5225663A}" type="slidenum">
              <a:rPr lang="en-US" altLang="en-US" smtClean="0"/>
              <a:pPr>
                <a:spcBef>
                  <a:spcPct val="0"/>
                </a:spcBef>
              </a:pPr>
              <a:t>26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E7D5796-8BF5-59B4-B030-FC88608FA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5794E9D-3071-700A-EC20-27DDB61D05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A head-to-toe assessment is completed on all exposed areas of the body to get as much evidence as possible prior to having the victim disrobe. All injuries are documented: type (such as bruises, lacerations/cuts, abrasions, scratches, etc.), location, size (measurement of injury in length &amp; width) and color; and a collection of any foreign debris/object not normally found on the body (such as: grass, twigs, sand, dirt Once the head-to-toe assessment is completed and any evidence found has been collected, the victim is asked to stand on a paper sheet provided in the kit and disrobe. Clothing is removed and placed upon the paper sheet. Once undressed, the victim is provided a sheet &amp; assisted onto the exam table and/or chair. The clothing is examined for any tears, stains, or blood. If any are found, they are marked appropriately. Each article is bagged separately in paper bags and labeled with identifiers, along with the date &amp; time of examination/collection.</a:t>
            </a:r>
          </a:p>
          <a:p>
            <a:pPr defTabSz="963613"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ED36921B-1DB7-858B-F8EF-C60BC98355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F1A897-1C52-40C0-B134-87E8A23D0455}" type="slidenum">
              <a:rPr lang="en-US" altLang="en-US" smtClean="0"/>
              <a:pPr>
                <a:spcBef>
                  <a:spcPct val="0"/>
                </a:spcBef>
              </a:pPr>
              <a:t>27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40D3292-57FC-54A2-C92D-6E8281E84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30B31B4-3633-6A74-9F9E-C9C72C42C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r>
              <a:rPr lang="en-US" altLang="en-US"/>
              <a:t>Once the victim has disrobed, any foreign objects that are found on the body during the examination will be placed in this envelope. If fingernail scrapings and clippings are obtained, each hand is done separately and labeled accordingly.</a:t>
            </a:r>
          </a:p>
          <a:p>
            <a:pPr defTabSz="963613"/>
            <a:endParaRPr lang="en-US" altLang="en-US"/>
          </a:p>
        </p:txBody>
      </p:sp>
      <p:sp>
        <p:nvSpPr>
          <p:cNvPr id="56324" name="Slide Number Placeholder 3">
            <a:extLst>
              <a:ext uri="{FF2B5EF4-FFF2-40B4-BE49-F238E27FC236}">
                <a16:creationId xmlns:a16="http://schemas.microsoft.com/office/drawing/2014/main" id="{9620D804-AD57-2625-FBB7-E1DB7FA6B7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16F28F-9AB8-4FF9-B73D-6020FFB45E06}" type="slidenum">
              <a:rPr lang="en-US" altLang="en-US" smtClean="0"/>
              <a:pPr>
                <a:spcBef>
                  <a:spcPct val="0"/>
                </a:spcBef>
              </a:pPr>
              <a:t>28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343EE32-67F9-CDC1-C501-7EDFD14CCE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A7560A6-C36F-1E13-B50E-ABC84FF6A1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r>
              <a:rPr lang="en-US" altLang="en-US"/>
              <a:t>After oral inspection and documentation of injuries, swabs are obtained for DNA and ACP (prostatic acid phosphatase which is found naturally in both men and women – with higher concentration found in semen). Swabs are done by briskly rubbing the inside of both cheeks (buccal area) for several seconds then a smear is made on the glass slide for microscopic examination. Oral swabs can be just as important as vaginal or rectal swabs. </a:t>
            </a:r>
          </a:p>
          <a:p>
            <a:pPr defTabSz="963613"/>
            <a:endParaRPr lang="en-US" altLang="en-US"/>
          </a:p>
        </p:txBody>
      </p:sp>
      <p:sp>
        <p:nvSpPr>
          <p:cNvPr id="58372" name="Slide Number Placeholder 3">
            <a:extLst>
              <a:ext uri="{FF2B5EF4-FFF2-40B4-BE49-F238E27FC236}">
                <a16:creationId xmlns:a16="http://schemas.microsoft.com/office/drawing/2014/main" id="{1590D02D-A36E-0CAB-7F76-6B847F37A3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21AFC-C150-4B78-A75F-13E933631887}" type="slidenum">
              <a:rPr lang="en-US" altLang="en-US" smtClean="0"/>
              <a:pPr>
                <a:spcBef>
                  <a:spcPct val="0"/>
                </a:spcBef>
              </a:pPr>
              <a:t>29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41E6114-3F55-9359-0156-26AE506C2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6B7FB58-3C68-4110-194E-2636525801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detailed genital trauma assessment is performed. Inspection of the genitalia prior to collection of evidence is of utmost importance in order to note any injuries and to document all findings on the appropriate diagram. </a:t>
            </a:r>
          </a:p>
          <a:p>
            <a:r>
              <a:rPr lang="en-US" altLang="en-US"/>
              <a:t>For the male victim, the presence of saliva on the penis could indicate that oral-genital contact was made; feces or lubricant (such as saliva, grease, oil, etc.) may be found if rectal penetration occurred.</a:t>
            </a:r>
          </a:p>
          <a:p>
            <a:endParaRPr lang="en-US" altLang="en-US"/>
          </a:p>
        </p:txBody>
      </p:sp>
      <p:sp>
        <p:nvSpPr>
          <p:cNvPr id="60420" name="Slide Number Placeholder 3">
            <a:extLst>
              <a:ext uri="{FF2B5EF4-FFF2-40B4-BE49-F238E27FC236}">
                <a16:creationId xmlns:a16="http://schemas.microsoft.com/office/drawing/2014/main" id="{63CC4444-C513-B4FB-9329-40E057191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F0A5D0-A591-4C82-BA10-39DDE3C20099}" type="slidenum">
              <a:rPr lang="en-US" altLang="en-US" smtClean="0"/>
              <a:pPr>
                <a:spcBef>
                  <a:spcPct val="0"/>
                </a:spcBef>
              </a:pPr>
              <a:t>30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4491E3E-72E5-1420-740C-CB3CFDDB5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44437158-2271-9137-0523-141FAEA3A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r>
              <a:rPr lang="en-US" altLang="en-US"/>
              <a:t>Note any/all injuries. Document tears, bruising, etc., color, measurement in centimeters and location. Swabs are obtained from around and in the anal opening and a smear is made on the glass slide. </a:t>
            </a:r>
          </a:p>
          <a:p>
            <a:pPr defTabSz="963613"/>
            <a:endParaRPr lang="en-US" altLang="en-US"/>
          </a:p>
        </p:txBody>
      </p:sp>
      <p:sp>
        <p:nvSpPr>
          <p:cNvPr id="62468" name="Slide Number Placeholder 3">
            <a:extLst>
              <a:ext uri="{FF2B5EF4-FFF2-40B4-BE49-F238E27FC236}">
                <a16:creationId xmlns:a16="http://schemas.microsoft.com/office/drawing/2014/main" id="{033AEE07-A906-2E7C-1334-81EE54E1AE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10CDC5-DEB2-4BB8-9EF8-FCE09E63953E}" type="slidenum">
              <a:rPr lang="en-US" altLang="en-US" smtClean="0"/>
              <a:pPr>
                <a:spcBef>
                  <a:spcPct val="0"/>
                </a:spcBef>
              </a:pPr>
              <a:t>31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81E9BBB-9B24-970B-A8DC-7DB838E0D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C8E0DE4-F536-F8B3-8CC8-3ACC0F90F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777181F0-D169-4AB3-84BE-8A46B6DF68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44969D-0290-4665-9A64-63FE65ECF383}" type="slidenum">
              <a:rPr lang="en-US" altLang="en-US" smtClean="0"/>
              <a:pPr>
                <a:spcBef>
                  <a:spcPct val="0"/>
                </a:spcBef>
              </a:pPr>
              <a:t>10</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6934FA6-6D30-8ED6-6F32-C9A4EA5042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A193B46-9BDD-A50B-16B6-E8AD4B611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During assault, hairs may be transferred from one individual to the person or clothing of another. These hairs can be microscopically compared to known hair samples from both victim and suspect to determine the origin.</a:t>
            </a:r>
          </a:p>
          <a:p>
            <a:r>
              <a:rPr lang="en-US" altLang="en-US"/>
              <a:t>Head and pubic hair are the only hairs on the body that have enough individual characteristics for analysis. Delaying the collection of hair samples of the victim may adversely affect comparisons. </a:t>
            </a:r>
          </a:p>
          <a:p>
            <a:endParaRPr lang="en-US" altLang="en-US"/>
          </a:p>
        </p:txBody>
      </p:sp>
      <p:sp>
        <p:nvSpPr>
          <p:cNvPr id="64516" name="Slide Number Placeholder 3">
            <a:extLst>
              <a:ext uri="{FF2B5EF4-FFF2-40B4-BE49-F238E27FC236}">
                <a16:creationId xmlns:a16="http://schemas.microsoft.com/office/drawing/2014/main" id="{010CDD7B-2A59-BC59-06C4-443F239363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534B7-DFFA-4B97-8D74-45B5ABA8FC9A}" type="slidenum">
              <a:rPr lang="en-US" altLang="en-US" smtClean="0"/>
              <a:pPr>
                <a:spcBef>
                  <a:spcPct val="0"/>
                </a:spcBef>
              </a:pPr>
              <a:t>32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ED20303-40F3-063C-6BAE-A16B346F98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A20D4BA-27D8-1FB1-8C4B-AFE7374845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p:txBody>
      </p:sp>
      <p:sp>
        <p:nvSpPr>
          <p:cNvPr id="66564" name="Slide Number Placeholder 3">
            <a:extLst>
              <a:ext uri="{FF2B5EF4-FFF2-40B4-BE49-F238E27FC236}">
                <a16:creationId xmlns:a16="http://schemas.microsoft.com/office/drawing/2014/main" id="{D9CBA407-043A-A3A2-AF07-813E231CC1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75379A-D88D-43BC-9CD3-49721230AA0E}" type="slidenum">
              <a:rPr lang="en-US" altLang="en-US" smtClean="0"/>
              <a:pPr>
                <a:spcBef>
                  <a:spcPct val="0"/>
                </a:spcBef>
              </a:pPr>
              <a:t>33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A2B619-3043-30E2-81B2-1BBEA0972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025CA6FC-AD1B-FE44-8552-92596B9378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r>
              <a:rPr lang="en-US" altLang="en-US"/>
              <a:t>Biological evidence (such as: blood, semen, saliva) may be found in the matted hair.</a:t>
            </a:r>
          </a:p>
          <a:p>
            <a:pPr defTabSz="963613"/>
            <a:endParaRPr lang="en-US" altLang="en-US"/>
          </a:p>
        </p:txBody>
      </p:sp>
      <p:sp>
        <p:nvSpPr>
          <p:cNvPr id="68612" name="Slide Number Placeholder 3">
            <a:extLst>
              <a:ext uri="{FF2B5EF4-FFF2-40B4-BE49-F238E27FC236}">
                <a16:creationId xmlns:a16="http://schemas.microsoft.com/office/drawing/2014/main" id="{979EA07D-C38A-7C95-482F-8A0106CEF2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1BB513-EE16-4C15-9E0F-3B812844C3F4}" type="slidenum">
              <a:rPr lang="en-US" altLang="en-US" smtClean="0"/>
              <a:pPr>
                <a:spcBef>
                  <a:spcPct val="0"/>
                </a:spcBef>
              </a:pPr>
              <a:t>34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0E71AAB-9143-70A4-4797-BC2CDDBCE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8EA894E-3114-369F-FFB4-3F1D1AA6A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a:r>
              <a:rPr lang="en-US" altLang="en-US"/>
              <a:t>Saliva can also be used for ABO blood typing of the attacker. About 80% of individuals can be genetically typed from this marker.</a:t>
            </a:r>
          </a:p>
          <a:p>
            <a:pPr defTabSz="963613"/>
            <a:endParaRPr lang="en-US" altLang="en-US"/>
          </a:p>
        </p:txBody>
      </p:sp>
      <p:sp>
        <p:nvSpPr>
          <p:cNvPr id="70660" name="Slide Number Placeholder 3">
            <a:extLst>
              <a:ext uri="{FF2B5EF4-FFF2-40B4-BE49-F238E27FC236}">
                <a16:creationId xmlns:a16="http://schemas.microsoft.com/office/drawing/2014/main" id="{FD4F8DC9-34E2-8083-7B64-1C355502A5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ED1325-5D71-44A6-B4E9-211E69F6EE89}" type="slidenum">
              <a:rPr lang="en-US" altLang="en-US" smtClean="0"/>
              <a:pPr>
                <a:spcBef>
                  <a:spcPct val="0"/>
                </a:spcBef>
              </a:pPr>
              <a:t>35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B8F2FA6-136A-8EDF-26D5-C5D534292C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EE77A6D-9749-640F-82DF-5410A55A7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Ensuring that all envelopes, boxes, slides, blood tubes, paper bags, etc. are properly labeled and tape securely, the evidence is placed into the box and the box is sealed. Once sealed, it cannot be re-opened. </a:t>
            </a:r>
          </a:p>
          <a:p>
            <a:pPr eaLnBrk="1" hangingPunct="1">
              <a:spcBef>
                <a:spcPct val="0"/>
              </a:spcBef>
            </a:pPr>
            <a:r>
              <a:rPr lang="en-US" altLang="en-US"/>
              <a:t>Tampering with Evidence is a felony! </a:t>
            </a:r>
          </a:p>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07AD976B-DEB4-E96A-5B9E-71671495EF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F59B80-3987-40F3-BE6D-3CDCF18E7F09}" type="slidenum">
              <a:rPr lang="en-US" altLang="en-US" smtClean="0"/>
              <a:pPr>
                <a:spcBef>
                  <a:spcPct val="0"/>
                </a:spcBef>
              </a:pPr>
              <a:t>36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9BA63F74-CE38-56D2-8DF9-767C7580D7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28FF45E-45B2-65DF-A138-F5013E8A346A}"/>
              </a:ext>
            </a:extLst>
          </p:cNvPr>
          <p:cNvSpPr>
            <a:spLocks noGrp="1"/>
          </p:cNvSpPr>
          <p:nvPr>
            <p:ph type="body" idx="1"/>
          </p:nvPr>
        </p:nvSpPr>
        <p:spPr/>
        <p:txBody>
          <a:bodyPr/>
          <a:lstStyle/>
          <a:p>
            <a:pPr eaLnBrk="1" fontAlgn="auto" hangingPunct="1">
              <a:spcBef>
                <a:spcPct val="0"/>
              </a:spcBef>
              <a:spcAft>
                <a:spcPts val="0"/>
              </a:spcAft>
              <a:defRPr/>
            </a:pPr>
            <a:r>
              <a:rPr lang="en-US" dirty="0">
                <a:effectLst>
                  <a:outerShdw blurRad="38100" dist="38100" dir="2700000" algn="tl">
                    <a:srgbClr val="C0C0C0"/>
                  </a:outerShdw>
                </a:effectLst>
              </a:rPr>
              <a:t>Step 14: This page includes the male &amp; female anatomy and all injuries are documented on the appropriate chart. </a:t>
            </a:r>
          </a:p>
          <a:p>
            <a:pPr eaLnBrk="1" fontAlgn="auto" hangingPunct="1">
              <a:spcBef>
                <a:spcPct val="0"/>
              </a:spcBef>
              <a:spcAft>
                <a:spcPts val="0"/>
              </a:spcAft>
              <a:defRPr/>
            </a:pPr>
            <a:r>
              <a:rPr lang="en-US" dirty="0">
                <a:effectLst>
                  <a:outerShdw blurRad="38100" dist="38100" dir="2700000" algn="tl">
                    <a:srgbClr val="C0C0C0"/>
                  </a:outerShdw>
                </a:effectLst>
              </a:rPr>
              <a:t>Step 15:  </a:t>
            </a:r>
            <a:r>
              <a:rPr lang="en-US" dirty="0"/>
              <a:t>This is the victims information sheet. </a:t>
            </a:r>
          </a:p>
          <a:p>
            <a:pPr eaLnBrk="1" fontAlgn="auto" hangingPunct="1">
              <a:spcBef>
                <a:spcPts val="0"/>
              </a:spcBef>
              <a:spcAft>
                <a:spcPts val="0"/>
              </a:spcAft>
              <a:defRPr/>
            </a:pPr>
            <a:r>
              <a:rPr lang="en-US" dirty="0"/>
              <a:t>Included are:</a:t>
            </a:r>
          </a:p>
          <a:p>
            <a:pPr eaLnBrk="1" fontAlgn="auto" hangingPunct="1">
              <a:spcBef>
                <a:spcPts val="0"/>
              </a:spcBef>
              <a:spcAft>
                <a:spcPts val="0"/>
              </a:spcAft>
              <a:buFontTx/>
              <a:buChar char="•"/>
              <a:defRPr/>
            </a:pPr>
            <a:r>
              <a:rPr lang="en-US" dirty="0"/>
              <a:t>medications and/or treatment that were given and/or ordered</a:t>
            </a:r>
          </a:p>
          <a:p>
            <a:pPr eaLnBrk="1" fontAlgn="auto" hangingPunct="1">
              <a:spcBef>
                <a:spcPts val="0"/>
              </a:spcBef>
              <a:spcAft>
                <a:spcPts val="0"/>
              </a:spcAft>
              <a:buFontTx/>
              <a:buChar char="•"/>
              <a:defRPr/>
            </a:pPr>
            <a:r>
              <a:rPr lang="en-US" dirty="0"/>
              <a:t>contact information for follow-up care; including their practitioner and mental health services</a:t>
            </a:r>
          </a:p>
          <a:p>
            <a:pPr eaLnBrk="1" fontAlgn="auto" hangingPunct="1">
              <a:spcBef>
                <a:spcPts val="0"/>
              </a:spcBef>
              <a:spcAft>
                <a:spcPts val="0"/>
              </a:spcAft>
              <a:buFontTx/>
              <a:buChar char="•"/>
              <a:defRPr/>
            </a:pPr>
            <a:endParaRPr lang="en-US" dirty="0"/>
          </a:p>
          <a:p>
            <a:pPr eaLnBrk="1" fontAlgn="auto" hangingPunct="1">
              <a:spcBef>
                <a:spcPts val="0"/>
              </a:spcBef>
              <a:spcAft>
                <a:spcPts val="0"/>
              </a:spcAft>
              <a:defRPr/>
            </a:pPr>
            <a:endParaRPr lang="en-US" dirty="0"/>
          </a:p>
        </p:txBody>
      </p:sp>
      <p:sp>
        <p:nvSpPr>
          <p:cNvPr id="74756" name="Slide Number Placeholder 3">
            <a:extLst>
              <a:ext uri="{FF2B5EF4-FFF2-40B4-BE49-F238E27FC236}">
                <a16:creationId xmlns:a16="http://schemas.microsoft.com/office/drawing/2014/main" id="{5386F089-9CDE-AE19-E147-EDF2291B34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22B5B6-D91F-4EC2-9530-09E0BE556CA2}" type="slidenum">
              <a:rPr lang="en-US" altLang="en-US" smtClean="0"/>
              <a:pPr>
                <a:spcBef>
                  <a:spcPct val="0"/>
                </a:spcBef>
              </a:pPr>
              <a:t>37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73EE534-1ADD-2CB2-A0F4-75C74BAE2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22B9C19-2B6B-52DB-3125-253BB8977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The presence or absence of physical evidence does not prove whether a person has been sexually abused. Rather, the examination may provide supportive evidence to be used during legal proceedings. Documentation is a form of communication to other professionals working on the case. One must be able to define in a case hearing every word that is documented!</a:t>
            </a:r>
          </a:p>
          <a:p>
            <a:pPr defTabSz="963613" eaLnBrk="1" hangingPunct="1">
              <a:spcBef>
                <a:spcPct val="0"/>
              </a:spcBef>
            </a:pPr>
            <a:endParaRPr lang="en-US" altLang="en-US" b="1"/>
          </a:p>
        </p:txBody>
      </p:sp>
      <p:sp>
        <p:nvSpPr>
          <p:cNvPr id="76804" name="Slide Number Placeholder 3">
            <a:extLst>
              <a:ext uri="{FF2B5EF4-FFF2-40B4-BE49-F238E27FC236}">
                <a16:creationId xmlns:a16="http://schemas.microsoft.com/office/drawing/2014/main" id="{8CAACDDA-576B-2C16-BF98-F8A0BD55EA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AE7270-7CD6-44EE-92F7-6E57A2BE7CDA}" type="slidenum">
              <a:rPr lang="en-US" altLang="en-US" smtClean="0"/>
              <a:pPr>
                <a:spcBef>
                  <a:spcPct val="0"/>
                </a:spcBef>
              </a:pPr>
              <a:t>38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0FE2B8F-D703-FCB0-AA5E-684A34D98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4444746-B267-4EB1-022B-7FF333D8F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38"/>
              </a:spcAft>
            </a:pPr>
            <a:r>
              <a:rPr lang="en-US" altLang="en-US"/>
              <a:t>Sexual abuse in jail takes a considerable toll on survivors, their loved ones, detention facilities, and the community.</a:t>
            </a:r>
          </a:p>
          <a:p>
            <a:pPr eaLnBrk="1" hangingPunct="1">
              <a:spcBef>
                <a:spcPct val="0"/>
              </a:spcBef>
              <a:spcAft>
                <a:spcPts val="638"/>
              </a:spcAft>
            </a:pPr>
            <a:r>
              <a:rPr lang="en-US" altLang="en-US"/>
              <a:t>Inmate survivors need and deserve rape crisis advocacy services.</a:t>
            </a:r>
          </a:p>
          <a:p>
            <a:pPr eaLnBrk="1" hangingPunct="1">
              <a:spcBef>
                <a:spcPct val="0"/>
              </a:spcBef>
              <a:spcAft>
                <a:spcPts val="638"/>
              </a:spcAft>
            </a:pPr>
            <a:r>
              <a:rPr lang="en-US" altLang="en-US"/>
              <a:t>Victim service programs may be the only available support in rural areas.</a:t>
            </a:r>
          </a:p>
        </p:txBody>
      </p:sp>
      <p:sp>
        <p:nvSpPr>
          <p:cNvPr id="78852" name="Slide Number Placeholder 3">
            <a:extLst>
              <a:ext uri="{FF2B5EF4-FFF2-40B4-BE49-F238E27FC236}">
                <a16:creationId xmlns:a16="http://schemas.microsoft.com/office/drawing/2014/main" id="{81884F45-23ED-D743-E503-7B01FABDC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DFFA73-E687-465D-9256-A0F9B85F5AD1}" type="slidenum">
              <a:rPr lang="en-US" altLang="en-US" smtClean="0"/>
              <a:pPr>
                <a:spcBef>
                  <a:spcPct val="0"/>
                </a:spcBef>
              </a:pPr>
              <a:t>39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F5FA584-740F-1C94-A84B-58FB7CAFA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5FD3B8F-A324-12D2-C144-BFACE4661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 informed and open-minded.</a:t>
            </a:r>
          </a:p>
          <a:p>
            <a:pPr eaLnBrk="1" hangingPunct="1">
              <a:spcBef>
                <a:spcPct val="0"/>
              </a:spcBef>
            </a:pPr>
            <a:r>
              <a:rPr lang="en-US" altLang="en-US"/>
              <a:t>Align yourself with the survivor.</a:t>
            </a:r>
          </a:p>
          <a:p>
            <a:pPr eaLnBrk="1" hangingPunct="1">
              <a:spcBef>
                <a:spcPct val="0"/>
              </a:spcBef>
            </a:pPr>
            <a:r>
              <a:rPr lang="en-US" altLang="en-US"/>
              <a:t>Inform the survivor of his/her rights.</a:t>
            </a:r>
          </a:p>
          <a:p>
            <a:pPr eaLnBrk="1" hangingPunct="1">
              <a:spcBef>
                <a:spcPct val="0"/>
              </a:spcBef>
            </a:pPr>
            <a:r>
              <a:rPr lang="en-US" altLang="en-US"/>
              <a:t>Negotiate the survivors’ privacy and comfort during the interviews and exam.</a:t>
            </a:r>
          </a:p>
          <a:p>
            <a:pPr eaLnBrk="1" hangingPunct="1">
              <a:spcBef>
                <a:spcPct val="0"/>
              </a:spcBef>
            </a:pPr>
            <a:r>
              <a:rPr lang="en-US" altLang="en-US"/>
              <a:t>Have a back-up plan.</a:t>
            </a:r>
          </a:p>
          <a:p>
            <a:pPr eaLnBrk="1" hangingPunct="1">
              <a:spcBef>
                <a:spcPct val="0"/>
              </a:spcBef>
            </a:pPr>
            <a:r>
              <a:rPr lang="en-US" altLang="en-US"/>
              <a:t>Prepare the survivor to return to jail.</a:t>
            </a:r>
          </a:p>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AF730D94-5DF8-32B0-4CB2-0004E0CEB3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C16236-7469-468A-A050-1DD86F5C6E31}" type="slidenum">
              <a:rPr lang="en-US" altLang="en-US" smtClean="0"/>
              <a:pPr>
                <a:spcBef>
                  <a:spcPct val="0"/>
                </a:spcBef>
              </a:pPr>
              <a:t>44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20A676F-535A-014E-B874-D01DE4FF0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424D0FA-6144-589B-E294-B2A9A3DB36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In particular, the first responder is responsible to ensure that these interventions are provided to inmate survivors. However, for investigators to know the services offered to survivors following a report is important. Appropriate delivery of services will build trust between the survivor and the agency, which may lead to more reporting and greater honesty in interviews. Similarly, informative answers to survivors’ questions regarding emergency care will aid in relationship-building.</a:t>
            </a:r>
          </a:p>
          <a:p>
            <a:pPr defTabSz="963613"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7812D416-963C-73F1-0DBF-8FF8B35F1E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80A867-41C8-4402-99EB-9FA574B80D44}" type="slidenum">
              <a:rPr lang="en-US" altLang="en-US" smtClean="0"/>
              <a:pPr>
                <a:spcBef>
                  <a:spcPct val="0"/>
                </a:spcBef>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3342A79-C438-C6B2-F105-C000592E0D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5747CFB-A00D-1B37-9C63-8B7233C70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In particular, the first responder is responsible to ensure that these interventions are provided to inmate survivors. However, for investigators to know the services offered to survivors following a report is important. Appropriate delivery of services will build trust between the survivor and the agency, which may lead to more reporting and greater honesty in interviews. Similarly, informative answers to survivors’ questions regarding emergency care will aid in relationship-building.</a:t>
            </a:r>
          </a:p>
          <a:p>
            <a:pPr defTabSz="963613"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40A975AB-5AC7-AC77-CCD6-56F6D7EF92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65607-53BC-4122-BF2A-3AC905B47CC4}" type="slidenum">
              <a:rPr lang="en-US" altLang="en-US" smtClean="0"/>
              <a:pPr>
                <a:spcBef>
                  <a:spcPct val="0"/>
                </a:spcBef>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58B3291-605E-AADC-BB33-1641F7E3E0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BDDFA22-8611-99CF-0EBD-6613221EC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Since the investigator will have contact with both the victim and the perp (if identified), the investigator should be sure to make the appropriate notifications of the persons within the agency who are responsible for medical and mental health interventions. </a:t>
            </a:r>
          </a:p>
          <a:p>
            <a:pPr defTabSz="963613"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8A4567E7-2850-FF12-7ABC-F19C77C9F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EFB2DC-89B3-4557-8543-637434CDC24C}" type="slidenum">
              <a:rPr lang="en-US" altLang="en-US" smtClean="0"/>
              <a:pPr>
                <a:spcBef>
                  <a:spcPct val="0"/>
                </a:spcBef>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589548D-7EEB-6A5E-F655-7A1AE7699B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FCBEDDB-090F-765E-C417-86AB4A6B0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C340F963-C430-2102-BC35-85F8C4C7B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236434-CD1A-4F08-A09D-63177094CE38}" type="slidenum">
              <a:rPr lang="en-US" altLang="en-US" smtClean="0"/>
              <a:pPr>
                <a:spcBef>
                  <a:spcPct val="0"/>
                </a:spcBef>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E9094F5-9BA0-B82F-EC8D-4BF7602758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D92FF5F-A581-B745-6D76-A09AD123E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a:t>Since the investigator will have contact with both the victim and the prep (if identified), the investigator should be sure to make the appropriate notifications of the persons within the agency who are responsible for medical and mental health interventions. </a:t>
            </a:r>
          </a:p>
          <a:p>
            <a:pPr defTabSz="963613"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6C7DA3B8-DA11-4E74-278B-216078B984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A14907-06D5-4731-8EAD-3B02A0111906}" type="slidenum">
              <a:rPr lang="en-US" altLang="en-US" smtClean="0"/>
              <a:pPr>
                <a:spcBef>
                  <a:spcPct val="0"/>
                </a:spcBef>
              </a:pPr>
              <a:t>15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F702944-C910-7190-300C-AB006A79B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D4EA35-A716-B11B-FF5C-D0B0031FDE82}"/>
              </a:ext>
            </a:extLst>
          </p:cNvPr>
          <p:cNvSpPr>
            <a:spLocks noGrp="1"/>
          </p:cNvSpPr>
          <p:nvPr>
            <p:ph type="body" idx="1"/>
          </p:nvPr>
        </p:nvSpPr>
        <p:spPr/>
        <p:txBody>
          <a:bodyPr/>
          <a:lstStyle/>
          <a:p>
            <a:pPr marL="243311" indent="-243311"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8916" name="Slide Number Placeholder 3">
            <a:extLst>
              <a:ext uri="{FF2B5EF4-FFF2-40B4-BE49-F238E27FC236}">
                <a16:creationId xmlns:a16="http://schemas.microsoft.com/office/drawing/2014/main" id="{D70EC3C7-BA02-4C8D-CDB2-7238DA1556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3042BA-847D-43EC-9A62-C99ADB19D39D}" type="slidenum">
              <a:rPr lang="en-US" altLang="en-US" smtClean="0"/>
              <a:pPr>
                <a:spcBef>
                  <a:spcPct val="0"/>
                </a:spcBef>
              </a:pPr>
              <a:t>19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E75784D-00F2-0E9F-CD91-D640C032BA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CB9F2D4-A126-79A0-861E-A0DA1D0FAC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forensic medical examination is a medico-legal physical examination. </a:t>
            </a:r>
            <a:r>
              <a:rPr lang="en-US" altLang="en-US">
                <a:solidFill>
                  <a:srgbClr val="000000"/>
                </a:solidFill>
              </a:rPr>
              <a:t>There are a couple of  goals of the exam the first  is to provide interventions that improve the physical and mental health and well-being of sexual assault survivors – by decreasing the acute and long term effects of the assault and returning the victim to their previous functioning state. Secondly it is </a:t>
            </a:r>
            <a:r>
              <a:rPr lang="en-US" altLang="en-US"/>
              <a:t>to retrieve evidence to support an allegation of sexual assault for future prosecution. The examination, collection of evidence and documentation of injury may be necessary either to substantiate an allegation or to help strengthen a case. </a:t>
            </a:r>
          </a:p>
        </p:txBody>
      </p:sp>
      <p:sp>
        <p:nvSpPr>
          <p:cNvPr id="40964" name="Slide Number Placeholder 3">
            <a:extLst>
              <a:ext uri="{FF2B5EF4-FFF2-40B4-BE49-F238E27FC236}">
                <a16:creationId xmlns:a16="http://schemas.microsoft.com/office/drawing/2014/main" id="{A2177D9B-27D8-3B86-5184-C16DD3E738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5166EE-914D-4C0F-9FB7-FFAED911FAEC}" type="slidenum">
              <a:rPr lang="en-US" altLang="en-US" smtClean="0"/>
              <a:pPr>
                <a:spcBef>
                  <a:spcPct val="0"/>
                </a:spcBef>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C:\Users\mikel\Desktop\PREA-logoRGBhirez-020312.jpg">
            <a:extLst>
              <a:ext uri="{FF2B5EF4-FFF2-40B4-BE49-F238E27FC236}">
                <a16:creationId xmlns:a16="http://schemas.microsoft.com/office/drawing/2014/main" id="{3EFD7499-AD8F-15A4-34E9-4553755EBF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950" y="43815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5">
            <a:extLst>
              <a:ext uri="{FF2B5EF4-FFF2-40B4-BE49-F238E27FC236}">
                <a16:creationId xmlns:a16="http://schemas.microsoft.com/office/drawing/2014/main" id="{FD1FC83E-03CE-1131-7F84-8152C1BE6698}"/>
              </a:ext>
            </a:extLst>
          </p:cNvPr>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1500"/>
              </a:spcBef>
              <a:spcAft>
                <a:spcPts val="0"/>
              </a:spcAft>
              <a:buFont typeface="Arial" pitchFamily="34" charset="0"/>
              <a:buNone/>
              <a:defRPr/>
            </a:pPr>
            <a:endParaRPr lang="en-US" dirty="0">
              <a:latin typeface="Verdana" pitchFamily="34" charset="0"/>
              <a:ea typeface="Verdana" pitchFamily="34" charset="0"/>
              <a:cs typeface="Verdana" pitchFamily="34" charset="0"/>
            </a:endParaRPr>
          </a:p>
        </p:txBody>
      </p:sp>
      <p:sp>
        <p:nvSpPr>
          <p:cNvPr id="4" name="Title 1">
            <a:extLst>
              <a:ext uri="{FF2B5EF4-FFF2-40B4-BE49-F238E27FC236}">
                <a16:creationId xmlns:a16="http://schemas.microsoft.com/office/drawing/2014/main" id="{4C1E3CB7-A5E4-3CE5-1C77-3189ECC08033}"/>
              </a:ext>
            </a:extLst>
          </p:cNvPr>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9309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89F3C-8B83-C922-D2B2-FEE3205DC3BE}"/>
              </a:ext>
            </a:extLst>
          </p:cNvPr>
          <p:cNvSpPr>
            <a:spLocks noGrp="1"/>
          </p:cNvSpPr>
          <p:nvPr>
            <p:ph type="dt" sz="half" idx="10"/>
          </p:nvPr>
        </p:nvSpPr>
        <p:spPr/>
        <p:txBody>
          <a:bodyPr/>
          <a:lstStyle>
            <a:lvl1pPr>
              <a:defRPr/>
            </a:lvl1pPr>
          </a:lstStyle>
          <a:p>
            <a:pPr>
              <a:defRPr/>
            </a:pPr>
            <a:fld id="{4E99528B-E0AD-4D34-B9B1-C874D26851BE}"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7B1B07C0-E414-E7BB-653F-54B1FF9FD6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06CBBA-A664-6FBA-1790-82F92E7F4217}"/>
              </a:ext>
            </a:extLst>
          </p:cNvPr>
          <p:cNvSpPr>
            <a:spLocks noGrp="1"/>
          </p:cNvSpPr>
          <p:nvPr>
            <p:ph type="sldNum" sz="quarter" idx="12"/>
          </p:nvPr>
        </p:nvSpPr>
        <p:spPr/>
        <p:txBody>
          <a:bodyPr/>
          <a:lstStyle>
            <a:lvl1pPr>
              <a:defRPr/>
            </a:lvl1pPr>
          </a:lstStyle>
          <a:p>
            <a:pPr>
              <a:defRPr/>
            </a:pPr>
            <a:fld id="{313850D5-D848-4A28-B44A-6CE32F5DD338}" type="slidenum">
              <a:rPr lang="en-US" altLang="en-US"/>
              <a:pPr>
                <a:defRPr/>
              </a:pPr>
              <a:t>‹#›</a:t>
            </a:fld>
            <a:endParaRPr lang="en-US" altLang="en-US"/>
          </a:p>
        </p:txBody>
      </p:sp>
    </p:spTree>
    <p:extLst>
      <p:ext uri="{BB962C8B-B14F-4D97-AF65-F5344CB8AC3E}">
        <p14:creationId xmlns:p14="http://schemas.microsoft.com/office/powerpoint/2010/main" val="422008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5237-55A5-3B37-5FE9-D94E5A93EE61}"/>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3" name="Picture 6" descr="C:\Users\mikel\Desktop\logo.png">
            <a:extLst>
              <a:ext uri="{FF2B5EF4-FFF2-40B4-BE49-F238E27FC236}">
                <a16:creationId xmlns:a16="http://schemas.microsoft.com/office/drawing/2014/main" id="{8E32B9D5-82CC-0E94-8788-196A3CB332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a:extLst>
              <a:ext uri="{FF2B5EF4-FFF2-40B4-BE49-F238E27FC236}">
                <a16:creationId xmlns:a16="http://schemas.microsoft.com/office/drawing/2014/main" id="{7FE68D75-C42E-8E1D-D32F-303CDE3992B0}"/>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r>
              <a:rPr lang="en-US"/>
              <a:t>The Moss Group, Inc. </a:t>
            </a:r>
          </a:p>
        </p:txBody>
      </p:sp>
    </p:spTree>
    <p:extLst>
      <p:ext uri="{BB962C8B-B14F-4D97-AF65-F5344CB8AC3E}">
        <p14:creationId xmlns:p14="http://schemas.microsoft.com/office/powerpoint/2010/main" val="1918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91B5-B190-4FDA-94AA-112AF62071D3}"/>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3" name="Picture 6" descr="C:\Users\mikel\Desktop\logo.png">
            <a:extLst>
              <a:ext uri="{FF2B5EF4-FFF2-40B4-BE49-F238E27FC236}">
                <a16:creationId xmlns:a16="http://schemas.microsoft.com/office/drawing/2014/main" id="{D81F9932-A761-DC0E-74B4-6AAB774A7E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a:extLst>
              <a:ext uri="{FF2B5EF4-FFF2-40B4-BE49-F238E27FC236}">
                <a16:creationId xmlns:a16="http://schemas.microsoft.com/office/drawing/2014/main" id="{5C0858A3-F39A-3F9D-3152-819808A72988}"/>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27525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2C5B-014A-0B2F-8D41-2F7E124BA385}"/>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4" name="Picture 7" descr="C:\Users\mikel\Desktop\logo.png">
            <a:extLst>
              <a:ext uri="{FF2B5EF4-FFF2-40B4-BE49-F238E27FC236}">
                <a16:creationId xmlns:a16="http://schemas.microsoft.com/office/drawing/2014/main" id="{8ED2B794-5C3D-775D-C191-DAA560F4B4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2" name="Text Placeholder 4"/>
          <p:cNvSpPr>
            <a:spLocks noGrp="1"/>
          </p:cNvSpPr>
          <p:nvPr>
            <p:ph type="body" sz="quarter" idx="3"/>
          </p:nvPr>
        </p:nvSpPr>
        <p:spPr>
          <a:xfrm>
            <a:off x="4654550" y="1600200"/>
            <a:ext cx="4041775" cy="685800"/>
          </a:xfrm>
        </p:spPr>
        <p:txBody>
          <a:bodyPr anchor="b">
            <a:noAutofit/>
          </a:bodyPr>
          <a:lstStyle>
            <a:lvl1pPr marL="0" indent="0">
              <a:buNone/>
              <a:defRPr sz="24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8199" y="2286000"/>
            <a:ext cx="4048125" cy="38401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462DF3E-C54D-1658-9E6E-CE350EA55F02}"/>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260567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7D6-97F0-CA4D-5067-64F505858194}"/>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7" name="Picture 2" descr="C:\Users\mikel\Desktop\logo.png">
            <a:extLst>
              <a:ext uri="{FF2B5EF4-FFF2-40B4-BE49-F238E27FC236}">
                <a16:creationId xmlns:a16="http://schemas.microsoft.com/office/drawing/2014/main" id="{A8C1AAF3-9356-0372-C45A-512FA43800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270794"/>
            <a:ext cx="4040188" cy="639762"/>
          </a:xfrm>
        </p:spPr>
        <p:txBody>
          <a:bodyPr anchor="b">
            <a:noAutofit/>
          </a:bodyPr>
          <a:lstStyle>
            <a:lvl1pPr marL="0" indent="0">
              <a:buNone/>
              <a:defRPr sz="18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40273"/>
            <a:ext cx="4040188" cy="3951288"/>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4" y="1300511"/>
            <a:ext cx="4041775" cy="639762"/>
          </a:xfrm>
        </p:spPr>
        <p:txBody>
          <a:bodyPr anchor="b">
            <a:noAutofit/>
          </a:bodyPr>
          <a:lstStyle>
            <a:lvl1pPr marL="0" indent="0">
              <a:buNone/>
              <a:defRPr sz="18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9805" y="1940273"/>
            <a:ext cx="4041775" cy="3951288"/>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200" y="81311"/>
            <a:ext cx="8229600" cy="888834"/>
          </a:xfrm>
        </p:spPr>
        <p:txBody>
          <a:bodyPr>
            <a:noAutofit/>
          </a:bodyPr>
          <a:lstStyle>
            <a:lvl1pPr algn="ctr">
              <a:lnSpc>
                <a:spcPts val="2500"/>
              </a:lnSpc>
              <a:defRPr sz="27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147DD028-0B43-F53D-D5EF-CA7302160497}"/>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325452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2FB-C0D0-C668-3B94-0DFE102E0CF3}"/>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3" name="Picture 6" descr="C:\Users\mikel\Desktop\logo.png">
            <a:extLst>
              <a:ext uri="{FF2B5EF4-FFF2-40B4-BE49-F238E27FC236}">
                <a16:creationId xmlns:a16="http://schemas.microsoft.com/office/drawing/2014/main" id="{C70A87E1-7068-779C-2A2B-67A280C4E5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7B590407-79C5-362C-EF19-6578A36BB0BF}"/>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68677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722C-C3C5-A306-91E3-6EEB1D654C27}"/>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3" name="Picture 6" descr="C:\Users\mikel\Desktop\logo.png">
            <a:extLst>
              <a:ext uri="{FF2B5EF4-FFF2-40B4-BE49-F238E27FC236}">
                <a16:creationId xmlns:a16="http://schemas.microsoft.com/office/drawing/2014/main" id="{FC0AC84B-0925-81E7-474F-1F6A1B08C2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a:extLst>
              <a:ext uri="{FF2B5EF4-FFF2-40B4-BE49-F238E27FC236}">
                <a16:creationId xmlns:a16="http://schemas.microsoft.com/office/drawing/2014/main" id="{7D502763-DD5D-8F41-F9E0-C046CE5EE761}"/>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429402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Amount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6707-B1CF-1239-5691-0A298A25DF7B}"/>
              </a:ext>
            </a:extLst>
          </p:cNvPr>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3" name="Picture 6" descr="C:\Users\mikel\Desktop\logo.png">
            <a:extLst>
              <a:ext uri="{FF2B5EF4-FFF2-40B4-BE49-F238E27FC236}">
                <a16:creationId xmlns:a16="http://schemas.microsoft.com/office/drawing/2014/main" id="{5C17E70A-3754-DCA2-1EB0-5E109CDDBE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b="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a:extLst>
              <a:ext uri="{FF2B5EF4-FFF2-40B4-BE49-F238E27FC236}">
                <a16:creationId xmlns:a16="http://schemas.microsoft.com/office/drawing/2014/main" id="{8AADA609-881D-0AAF-740E-7FCFE44810BC}"/>
              </a:ext>
            </a:extLst>
          </p:cNvPr>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a:p>
        </p:txBody>
      </p:sp>
    </p:spTree>
    <p:extLst>
      <p:ext uri="{BB962C8B-B14F-4D97-AF65-F5344CB8AC3E}">
        <p14:creationId xmlns:p14="http://schemas.microsoft.com/office/powerpoint/2010/main" val="42871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F77CA-D688-F56D-971A-9E88078CE72B}"/>
              </a:ext>
            </a:extLst>
          </p:cNvPr>
          <p:cNvSpPr>
            <a:spLocks noGrp="1"/>
          </p:cNvSpPr>
          <p:nvPr>
            <p:ph type="dt" sz="half" idx="10"/>
          </p:nvPr>
        </p:nvSpPr>
        <p:spPr/>
        <p:txBody>
          <a:bodyPr/>
          <a:lstStyle>
            <a:lvl1pPr>
              <a:defRPr/>
            </a:lvl1pPr>
          </a:lstStyle>
          <a:p>
            <a:pPr>
              <a:defRPr/>
            </a:pPr>
            <a:fld id="{A2611EE4-8456-4908-8BC1-CB2F040C7210}"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F4B4C655-66C5-A877-82D7-B540D39C8C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42121E-A73D-A1FB-9C2B-B3954EADE16E}"/>
              </a:ext>
            </a:extLst>
          </p:cNvPr>
          <p:cNvSpPr>
            <a:spLocks noGrp="1"/>
          </p:cNvSpPr>
          <p:nvPr>
            <p:ph type="sldNum" sz="quarter" idx="12"/>
          </p:nvPr>
        </p:nvSpPr>
        <p:spPr/>
        <p:txBody>
          <a:bodyPr/>
          <a:lstStyle>
            <a:lvl1pPr>
              <a:defRPr/>
            </a:lvl1pPr>
          </a:lstStyle>
          <a:p>
            <a:pPr>
              <a:defRPr/>
            </a:pPr>
            <a:fld id="{68CE2A7B-94D0-4CA1-A06A-7E60460E313A}" type="slidenum">
              <a:rPr lang="en-US" altLang="en-US"/>
              <a:pPr>
                <a:defRPr/>
              </a:pPr>
              <a:t>‹#›</a:t>
            </a:fld>
            <a:endParaRPr lang="en-US" altLang="en-US"/>
          </a:p>
        </p:txBody>
      </p:sp>
    </p:spTree>
    <p:extLst>
      <p:ext uri="{BB962C8B-B14F-4D97-AF65-F5344CB8AC3E}">
        <p14:creationId xmlns:p14="http://schemas.microsoft.com/office/powerpoint/2010/main" val="21782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B7EC7-9F05-89C6-AEC8-D055227B1F8C}"/>
              </a:ext>
            </a:extLst>
          </p:cNvPr>
          <p:cNvSpPr>
            <a:spLocks noGrp="1"/>
          </p:cNvSpPr>
          <p:nvPr>
            <p:ph type="dt" sz="half" idx="10"/>
          </p:nvPr>
        </p:nvSpPr>
        <p:spPr/>
        <p:txBody>
          <a:bodyPr/>
          <a:lstStyle>
            <a:lvl1pPr>
              <a:defRPr/>
            </a:lvl1pPr>
          </a:lstStyle>
          <a:p>
            <a:pPr>
              <a:defRPr/>
            </a:pPr>
            <a:fld id="{4379CC5E-984A-4AFA-8D04-C1F9A688F9AA}"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A3866E3B-07A1-A38C-1F53-DA554D1F14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61865B-97E3-2C51-5901-DF8172D7E4E6}"/>
              </a:ext>
            </a:extLst>
          </p:cNvPr>
          <p:cNvSpPr>
            <a:spLocks noGrp="1"/>
          </p:cNvSpPr>
          <p:nvPr>
            <p:ph type="sldNum" sz="quarter" idx="12"/>
          </p:nvPr>
        </p:nvSpPr>
        <p:spPr/>
        <p:txBody>
          <a:bodyPr/>
          <a:lstStyle>
            <a:lvl1pPr>
              <a:defRPr/>
            </a:lvl1pPr>
          </a:lstStyle>
          <a:p>
            <a:pPr>
              <a:defRPr/>
            </a:pPr>
            <a:fld id="{581BBC49-247F-4E63-9094-C0465E5BAE1C}" type="slidenum">
              <a:rPr lang="en-US" altLang="en-US"/>
              <a:pPr>
                <a:defRPr/>
              </a:pPr>
              <a:t>‹#›</a:t>
            </a:fld>
            <a:endParaRPr lang="en-US" altLang="en-US"/>
          </a:p>
        </p:txBody>
      </p:sp>
    </p:spTree>
    <p:extLst>
      <p:ext uri="{BB962C8B-B14F-4D97-AF65-F5344CB8AC3E}">
        <p14:creationId xmlns:p14="http://schemas.microsoft.com/office/powerpoint/2010/main" val="130207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E1F55E-70DA-2661-C038-9F2C397E78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244FC49-5DF5-3E63-0BF6-19C09E5466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D2D095-6338-B897-C1DF-D2C2290EC5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530DED7-90BB-4E5E-A9FB-D9CD6E9E8CB0}" type="datetimeFigureOut">
              <a:rPr lang="en-US"/>
              <a:pPr>
                <a:defRPr/>
              </a:pPr>
              <a:t>6/18/2024</a:t>
            </a:fld>
            <a:endParaRPr lang="en-US" dirty="0"/>
          </a:p>
        </p:txBody>
      </p:sp>
      <p:sp>
        <p:nvSpPr>
          <p:cNvPr id="5" name="Footer Placeholder 4">
            <a:extLst>
              <a:ext uri="{FF2B5EF4-FFF2-40B4-BE49-F238E27FC236}">
                <a16:creationId xmlns:a16="http://schemas.microsoft.com/office/drawing/2014/main" id="{86FA8A52-CCA7-42A6-6265-AFFF689C9FB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9E2FEBD-815A-95ED-4DF3-9C33719973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74645F6-C859-46C9-89D8-FCBACBEFCD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30" r:id="rId8"/>
    <p:sldLayoutId id="2147483931" r:id="rId9"/>
    <p:sldLayoutId id="2147483932" r:id="rId10"/>
    <p:sldLayoutId id="21474839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82FD-6319-D40C-D381-ABAD5D4D5F13}"/>
              </a:ext>
            </a:extLst>
          </p:cNvPr>
          <p:cNvSpPr>
            <a:spLocks noGrp="1"/>
          </p:cNvSpPr>
          <p:nvPr>
            <p:ph type="ctrTitle"/>
          </p:nvPr>
        </p:nvSpPr>
        <p:spPr>
          <a:xfrm>
            <a:off x="33338" y="3352800"/>
            <a:ext cx="9144000" cy="3048000"/>
          </a:xfrm>
        </p:spPr>
        <p:txBody>
          <a:bodyPr rtlCol="0">
            <a:noAutofit/>
          </a:bodyPr>
          <a:lstStyle/>
          <a:p>
            <a:pPr eaLnBrk="1" fontAlgn="auto" hangingPunct="1">
              <a:spcAft>
                <a:spcPts val="0"/>
              </a:spcAft>
              <a:defRPr/>
            </a:pPr>
            <a:r>
              <a:rPr lang="en-US" dirty="0">
                <a:effectLst>
                  <a:outerShdw blurRad="38100" dist="38100" dir="2700000" algn="tl">
                    <a:srgbClr val="000000">
                      <a:alpha val="43137"/>
                    </a:srgbClr>
                  </a:outerShdw>
                </a:effectLst>
              </a:rPr>
              <a:t>Module 5:</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Role of Medical And Mental Health Practitioners in Investigations</a:t>
            </a:r>
            <a:br>
              <a:rPr lang="en-US" sz="3600" b="1" dirty="0"/>
            </a:br>
            <a:br>
              <a:rPr lang="en-US" sz="3600" b="1" dirty="0"/>
            </a:br>
            <a:br>
              <a:rPr lang="en-US" sz="1400" b="1" dirty="0"/>
            </a:br>
            <a:endParaRPr lang="en-US" sz="1400" b="1" dirty="0"/>
          </a:p>
        </p:txBody>
      </p:sp>
      <p:pic>
        <p:nvPicPr>
          <p:cNvPr id="12291" name="Picture 1" descr="Description: Moss Group Letterhead">
            <a:extLst>
              <a:ext uri="{FF2B5EF4-FFF2-40B4-BE49-F238E27FC236}">
                <a16:creationId xmlns:a16="http://schemas.microsoft.com/office/drawing/2014/main" id="{E140E4CB-E0BE-3271-1608-663C1BC3C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9" t="12070" r="14812" b="11499"/>
          <a:stretch>
            <a:fillRect/>
          </a:stretch>
        </p:blipFill>
        <p:spPr bwMode="auto">
          <a:xfrm>
            <a:off x="3657600" y="2133600"/>
            <a:ext cx="37417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ECC465DF-26CD-3D15-F3B2-C4380A9A32DB}"/>
              </a:ext>
            </a:extLst>
          </p:cNvPr>
          <p:cNvSpPr txBox="1">
            <a:spLocks noChangeArrowheads="1"/>
          </p:cNvSpPr>
          <p:nvPr/>
        </p:nvSpPr>
        <p:spPr bwMode="auto">
          <a:xfrm>
            <a:off x="0" y="5842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i="1" dirty="0"/>
              <a:t>Notice of Federal Funding and Federal Disclaimer </a:t>
            </a:r>
            <a:r>
              <a:rPr lang="en-US" altLang="en-US" sz="1000" i="1" dirty="0"/>
              <a:t>– This project was supported by Grant No. 2010-RP-BX-K001 and updated by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Impact Justice (IJ), which administers the National PREA Resource Center through a cooperative agreement with the Bureau of Justice Assistance. </a:t>
            </a:r>
            <a:endParaRPr lang="en-US" altLang="en-US" sz="10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5A73-B7D4-C3AA-5E2C-110415F82C8D}"/>
              </a:ext>
            </a:extLst>
          </p:cNvPr>
          <p:cNvSpPr>
            <a:spLocks noGrp="1"/>
          </p:cNvSpPr>
          <p:nvPr>
            <p:ph type="title"/>
          </p:nvPr>
        </p:nvSpPr>
        <p:spPr>
          <a:xfrm>
            <a:off x="457200" y="80963"/>
            <a:ext cx="8229600" cy="1138237"/>
          </a:xfrm>
        </p:spPr>
        <p:txBody>
          <a:bodyPr rtlCol="0"/>
          <a:lstStyle/>
          <a:p>
            <a:pPr eaLnBrk="1" fontAlgn="auto" hangingPunct="1">
              <a:lnSpc>
                <a:spcPts val="3300"/>
              </a:lnSpc>
              <a:spcAft>
                <a:spcPts val="0"/>
              </a:spcAft>
              <a:defRPr/>
            </a:pPr>
            <a:r>
              <a:rPr lang="en-US" dirty="0"/>
              <a:t>Coordinated Response</a:t>
            </a:r>
          </a:p>
        </p:txBody>
      </p:sp>
      <p:sp>
        <p:nvSpPr>
          <p:cNvPr id="22531" name="Content Placeholder 2">
            <a:extLst>
              <a:ext uri="{FF2B5EF4-FFF2-40B4-BE49-F238E27FC236}">
                <a16:creationId xmlns:a16="http://schemas.microsoft.com/office/drawing/2014/main" id="{56A7140E-DF18-82DC-7A73-84437CFE0C19}"/>
              </a:ext>
            </a:extLst>
          </p:cNvPr>
          <p:cNvSpPr>
            <a:spLocks noGrp="1"/>
          </p:cNvSpPr>
          <p:nvPr>
            <p:ph sz="quarter" idx="4"/>
          </p:nvPr>
        </p:nvSpPr>
        <p:spPr>
          <a:xfrm>
            <a:off x="762000" y="1524000"/>
            <a:ext cx="7924800" cy="4953000"/>
          </a:xfrm>
        </p:spPr>
        <p:txBody>
          <a:bodyPr/>
          <a:lstStyle/>
          <a:p>
            <a:pPr eaLnBrk="1" hangingPunct="1">
              <a:spcBef>
                <a:spcPct val="0"/>
              </a:spcBef>
              <a:spcAft>
                <a:spcPct val="0"/>
              </a:spcAft>
            </a:pPr>
            <a:r>
              <a:rPr lang="en-US" altLang="en-US" sz="2400" i="1">
                <a:solidFill>
                  <a:schemeClr val="tx1"/>
                </a:solidFill>
              </a:rPr>
              <a:t>§115.(3)65 Coordinated response</a:t>
            </a:r>
          </a:p>
          <a:p>
            <a:pPr eaLnBrk="1" hangingPunct="1">
              <a:spcBef>
                <a:spcPts val="600"/>
              </a:spcBef>
              <a:spcAft>
                <a:spcPts val="600"/>
              </a:spcAft>
              <a:buFont typeface="Arial" panose="020B0604020202020204" pitchFamily="34" charset="0"/>
              <a:buChar char="•"/>
            </a:pPr>
            <a:r>
              <a:rPr lang="en-US" altLang="en-US" sz="2400">
                <a:solidFill>
                  <a:schemeClr val="tx1"/>
                </a:solidFill>
              </a:rPr>
              <a:t>Develop a written institutional plan to coordinate actions taken among first-responders, medical and mental health staff, investigators, and administrators.</a:t>
            </a:r>
          </a:p>
          <a:p>
            <a:pPr eaLnBrk="1" hangingPunct="1">
              <a:spcBef>
                <a:spcPct val="0"/>
              </a:spcBef>
              <a:spcAft>
                <a:spcPct val="0"/>
              </a:spcAft>
              <a:buFont typeface="Arial" panose="020B0604020202020204" pitchFamily="34" charset="0"/>
              <a:buChar char="•"/>
            </a:pPr>
            <a:endParaRPr lang="en-US" altLang="en-US">
              <a:solidFill>
                <a:schemeClr val="tx1"/>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1149-9D1B-171F-6DF1-B3879FA192B4}"/>
              </a:ext>
            </a:extLst>
          </p:cNvPr>
          <p:cNvSpPr>
            <a:spLocks noGrp="1"/>
          </p:cNvSpPr>
          <p:nvPr>
            <p:ph type="title"/>
          </p:nvPr>
        </p:nvSpPr>
        <p:spPr>
          <a:xfrm>
            <a:off x="457200" y="228600"/>
            <a:ext cx="8229600" cy="889000"/>
          </a:xfrm>
        </p:spPr>
        <p:txBody>
          <a:bodyPr rtlCol="0"/>
          <a:lstStyle/>
          <a:p>
            <a:pPr eaLnBrk="1" fontAlgn="auto" hangingPunct="1">
              <a:lnSpc>
                <a:spcPts val="3300"/>
              </a:lnSpc>
              <a:spcAft>
                <a:spcPts val="0"/>
              </a:spcAft>
              <a:defRPr/>
            </a:pPr>
            <a:r>
              <a:rPr lang="en-US" dirty="0"/>
              <a:t>Access to Emergency Medical and Mental Health Care</a:t>
            </a:r>
          </a:p>
        </p:txBody>
      </p:sp>
      <p:sp>
        <p:nvSpPr>
          <p:cNvPr id="24579" name="Content Placeholder 2">
            <a:extLst>
              <a:ext uri="{FF2B5EF4-FFF2-40B4-BE49-F238E27FC236}">
                <a16:creationId xmlns:a16="http://schemas.microsoft.com/office/drawing/2014/main" id="{093C78C6-B624-D0C9-F8E1-CCDE434F37DD}"/>
              </a:ext>
            </a:extLst>
          </p:cNvPr>
          <p:cNvSpPr>
            <a:spLocks noGrp="1"/>
          </p:cNvSpPr>
          <p:nvPr>
            <p:ph sz="quarter" idx="4"/>
          </p:nvPr>
        </p:nvSpPr>
        <p:spPr>
          <a:xfrm>
            <a:off x="685800" y="1219200"/>
            <a:ext cx="8153400" cy="4572000"/>
          </a:xfrm>
        </p:spPr>
        <p:txBody>
          <a:bodyPr/>
          <a:lstStyle/>
          <a:p>
            <a:pPr marL="457200" indent="-457200" eaLnBrk="1" hangingPunct="1">
              <a:spcBef>
                <a:spcPct val="0"/>
              </a:spcBef>
              <a:spcAft>
                <a:spcPct val="0"/>
              </a:spcAft>
              <a:buFont typeface="Arial" panose="020B0604020202020204" pitchFamily="34" charset="0"/>
              <a:buChar char="•"/>
            </a:pPr>
            <a:endParaRPr lang="en-US" altLang="en-US" sz="2400" i="1">
              <a:solidFill>
                <a:schemeClr val="tx1"/>
              </a:solidFill>
            </a:endParaRPr>
          </a:p>
          <a:p>
            <a:pPr marL="457200" indent="-457200" eaLnBrk="1" hangingPunct="1">
              <a:spcBef>
                <a:spcPct val="0"/>
              </a:spcBef>
              <a:spcAft>
                <a:spcPct val="0"/>
              </a:spcAft>
            </a:pPr>
            <a:r>
              <a:rPr lang="en-US" altLang="en-US" sz="2400" i="1">
                <a:solidFill>
                  <a:schemeClr val="tx1"/>
                </a:solidFill>
              </a:rPr>
              <a:t>§115.(3)82(a-b) Access to emergency medical and mental health services</a:t>
            </a:r>
          </a:p>
          <a:p>
            <a:pPr marL="457200" indent="-457200" eaLnBrk="1" hangingPunct="1">
              <a:spcBef>
                <a:spcPct val="0"/>
              </a:spcBef>
              <a:spcAft>
                <a:spcPct val="0"/>
              </a:spcAft>
              <a:buFont typeface="Arial" panose="020B0604020202020204" pitchFamily="34" charset="0"/>
              <a:buChar char="•"/>
            </a:pPr>
            <a:endParaRPr lang="en-US" altLang="en-US" sz="2400" i="1">
              <a:solidFill>
                <a:schemeClr val="tx1"/>
              </a:solidFill>
            </a:endParaRPr>
          </a:p>
          <a:p>
            <a:pPr marL="457200" indent="-457200" eaLnBrk="1" hangingPunct="1">
              <a:spcBef>
                <a:spcPct val="0"/>
              </a:spcBef>
              <a:spcAft>
                <a:spcPct val="0"/>
              </a:spcAft>
              <a:buFont typeface="Arial" panose="020B0604020202020204" pitchFamily="34" charset="0"/>
              <a:buChar char="•"/>
            </a:pPr>
            <a:r>
              <a:rPr lang="en-US" altLang="en-US" sz="2400">
                <a:solidFill>
                  <a:schemeClr val="tx1"/>
                </a:solidFill>
              </a:rPr>
              <a:t>Provide timely, unimpeded access to emergency medical treatment and crisis intervention services.</a:t>
            </a:r>
          </a:p>
          <a:p>
            <a:pPr marL="457200" indent="-457200" eaLnBrk="1" hangingPunct="1">
              <a:spcBef>
                <a:spcPct val="0"/>
              </a:spcBef>
              <a:spcAft>
                <a:spcPct val="0"/>
              </a:spcAft>
              <a:buFont typeface="Arial" panose="020B0604020202020204" pitchFamily="34" charset="0"/>
              <a:buChar char="•"/>
            </a:pPr>
            <a:endParaRPr lang="en-US" altLang="en-US" sz="2400">
              <a:solidFill>
                <a:schemeClr val="tx1"/>
              </a:solidFill>
            </a:endParaRPr>
          </a:p>
          <a:p>
            <a:pPr marL="457200" indent="-457200" eaLnBrk="1" hangingPunct="1">
              <a:spcBef>
                <a:spcPct val="0"/>
              </a:spcBef>
              <a:spcAft>
                <a:spcPct val="0"/>
              </a:spcAft>
              <a:buFont typeface="Arial" panose="020B0604020202020204" pitchFamily="34" charset="0"/>
              <a:buChar char="•"/>
            </a:pPr>
            <a:r>
              <a:rPr lang="en-US" altLang="en-US" sz="2400">
                <a:solidFill>
                  <a:schemeClr val="tx1"/>
                </a:solidFill>
              </a:rPr>
              <a:t>If no practitioners are available, first responders protect victims and notify appropriate staff.</a:t>
            </a:r>
          </a:p>
          <a:p>
            <a:pPr marL="457200" indent="-457200" eaLnBrk="1" hangingPunct="1">
              <a:spcBef>
                <a:spcPct val="0"/>
              </a:spcBef>
              <a:spcAft>
                <a:spcPct val="0"/>
              </a:spcAft>
              <a:buFont typeface="Arial" panose="020B0604020202020204" pitchFamily="34" charset="0"/>
              <a:buChar char="•"/>
            </a:pPr>
            <a:endParaRPr lang="en-US" altLang="en-US">
              <a:solidFill>
                <a:schemeClr val="tx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5B03-8341-C378-8DB1-EDACAEA6B60E}"/>
              </a:ext>
            </a:extLst>
          </p:cNvPr>
          <p:cNvSpPr>
            <a:spLocks noGrp="1"/>
          </p:cNvSpPr>
          <p:nvPr>
            <p:ph type="title"/>
          </p:nvPr>
        </p:nvSpPr>
        <p:spPr>
          <a:xfrm>
            <a:off x="533400" y="228600"/>
            <a:ext cx="8229600" cy="889000"/>
          </a:xfrm>
        </p:spPr>
        <p:txBody>
          <a:bodyPr rtlCol="0"/>
          <a:lstStyle/>
          <a:p>
            <a:pPr eaLnBrk="1" fontAlgn="auto" hangingPunct="1">
              <a:lnSpc>
                <a:spcPts val="3300"/>
              </a:lnSpc>
              <a:spcAft>
                <a:spcPts val="0"/>
              </a:spcAft>
              <a:defRPr/>
            </a:pPr>
            <a:r>
              <a:rPr lang="en-US" dirty="0"/>
              <a:t>Access to Emergency Medical and Mental Health Care</a:t>
            </a:r>
          </a:p>
        </p:txBody>
      </p:sp>
      <p:sp>
        <p:nvSpPr>
          <p:cNvPr id="26627" name="Content Placeholder 2">
            <a:extLst>
              <a:ext uri="{FF2B5EF4-FFF2-40B4-BE49-F238E27FC236}">
                <a16:creationId xmlns:a16="http://schemas.microsoft.com/office/drawing/2014/main" id="{947CF0B6-6B24-0DBB-A58E-2F6E5FFB1651}"/>
              </a:ext>
            </a:extLst>
          </p:cNvPr>
          <p:cNvSpPr>
            <a:spLocks noGrp="1"/>
          </p:cNvSpPr>
          <p:nvPr>
            <p:ph sz="quarter" idx="4"/>
          </p:nvPr>
        </p:nvSpPr>
        <p:spPr>
          <a:xfrm>
            <a:off x="838200" y="1371600"/>
            <a:ext cx="7848600" cy="4572000"/>
          </a:xfrm>
        </p:spPr>
        <p:txBody>
          <a:bodyPr/>
          <a:lstStyle/>
          <a:p>
            <a:pPr eaLnBrk="1" hangingPunct="1">
              <a:spcBef>
                <a:spcPct val="0"/>
              </a:spcBef>
              <a:spcAft>
                <a:spcPct val="0"/>
              </a:spcAft>
            </a:pPr>
            <a:r>
              <a:rPr lang="en-US" altLang="en-US" sz="2400" i="1">
                <a:solidFill>
                  <a:schemeClr val="tx1"/>
                </a:solidFill>
              </a:rPr>
              <a:t>§115.(3)82(c-d) Access to emergency medical and mental health services</a:t>
            </a:r>
          </a:p>
          <a:p>
            <a:pPr eaLnBrk="1" hangingPunct="1">
              <a:spcBef>
                <a:spcPct val="0"/>
              </a:spcBef>
              <a:spcAft>
                <a:spcPct val="0"/>
              </a:spcAft>
            </a:pPr>
            <a:endParaRPr lang="en-US" altLang="en-US" i="1">
              <a:solidFill>
                <a:schemeClr val="tx1"/>
              </a:solidFill>
            </a:endParaRPr>
          </a:p>
          <a:p>
            <a:pPr eaLnBrk="1" hangingPunct="1">
              <a:spcBef>
                <a:spcPct val="0"/>
              </a:spcBef>
              <a:spcAft>
                <a:spcPct val="0"/>
              </a:spcAft>
              <a:buFont typeface="Arial" panose="020B0604020202020204" pitchFamily="34" charset="0"/>
              <a:buChar char="•"/>
            </a:pPr>
            <a:r>
              <a:rPr lang="en-US" altLang="en-US" sz="2400">
                <a:solidFill>
                  <a:schemeClr val="tx1"/>
                </a:solidFill>
              </a:rPr>
              <a:t>Offer victims information about and timely access to emergency contraception and sexually transmitted infections prophylaxis.</a:t>
            </a:r>
          </a:p>
          <a:p>
            <a:pPr eaLnBrk="1" hangingPunct="1">
              <a:spcBef>
                <a:spcPct val="0"/>
              </a:spcBef>
              <a:spcAft>
                <a:spcPct val="0"/>
              </a:spcAft>
            </a:pPr>
            <a:endParaRPr lang="en-US" altLang="en-US" sz="2400">
              <a:solidFill>
                <a:schemeClr val="tx1"/>
              </a:solidFill>
            </a:endParaRPr>
          </a:p>
          <a:p>
            <a:pPr eaLnBrk="1" hangingPunct="1">
              <a:spcBef>
                <a:spcPct val="0"/>
              </a:spcBef>
              <a:spcAft>
                <a:spcPct val="0"/>
              </a:spcAft>
              <a:buFont typeface="Arial" panose="020B0604020202020204" pitchFamily="34" charset="0"/>
              <a:buChar char="•"/>
            </a:pPr>
            <a:r>
              <a:rPr lang="en-US" altLang="en-US" sz="2400">
                <a:solidFill>
                  <a:schemeClr val="tx1"/>
                </a:solidFill>
              </a:rPr>
              <a:t>Treatment must be provided at no cost to the victim, regardless of whether or not the victim cooperates with the investigation or names the abuser(s).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6B865F2-2803-9FBA-81E2-F7604EFCA1B6}"/>
              </a:ext>
            </a:extLst>
          </p:cNvPr>
          <p:cNvSpPr>
            <a:spLocks noGrp="1"/>
          </p:cNvSpPr>
          <p:nvPr>
            <p:ph type="title"/>
          </p:nvPr>
        </p:nvSpPr>
        <p:spPr>
          <a:xfrm>
            <a:off x="457200" y="80963"/>
            <a:ext cx="8229600" cy="1062037"/>
          </a:xfrm>
        </p:spPr>
        <p:txBody>
          <a:bodyPr/>
          <a:lstStyle/>
          <a:p>
            <a:pPr eaLnBrk="1" hangingPunct="1">
              <a:lnSpc>
                <a:spcPts val="3300"/>
              </a:lnSpc>
            </a:pPr>
            <a:r>
              <a:rPr lang="en-US" altLang="en-US"/>
              <a:t>Access to Ongoing Medical and Mental Health Care</a:t>
            </a:r>
          </a:p>
        </p:txBody>
      </p:sp>
      <p:sp>
        <p:nvSpPr>
          <p:cNvPr id="28675" name="TextBox 2">
            <a:extLst>
              <a:ext uri="{FF2B5EF4-FFF2-40B4-BE49-F238E27FC236}">
                <a16:creationId xmlns:a16="http://schemas.microsoft.com/office/drawing/2014/main" id="{6DA3BEB3-6335-5940-9428-4962588A1904}"/>
              </a:ext>
            </a:extLst>
          </p:cNvPr>
          <p:cNvSpPr txBox="1">
            <a:spLocks noChangeArrowheads="1"/>
          </p:cNvSpPr>
          <p:nvPr/>
        </p:nvSpPr>
        <p:spPr bwMode="auto">
          <a:xfrm>
            <a:off x="838200" y="1447800"/>
            <a:ext cx="77724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a:latin typeface="Verdana" panose="020B0604030504040204" pitchFamily="34" charset="0"/>
                <a:ea typeface="Verdana" panose="020B0604030504040204" pitchFamily="34" charset="0"/>
                <a:cs typeface="Verdana" panose="020B0604030504040204" pitchFamily="34" charset="0"/>
              </a:rPr>
              <a:t>§115.83(a-b) Ongoing medical and mental health care for sexual abuse victims and abusers</a:t>
            </a:r>
          </a:p>
          <a:p>
            <a:pPr eaLnBrk="1" hangingPunct="1">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Offer evaluation and treatment to inmates/residents who have been sexually abused, including:</a:t>
            </a:r>
          </a:p>
          <a:p>
            <a:pPr lvl="1" eaLnBrk="1" hangingPunct="1">
              <a:lnSpc>
                <a:spcPct val="150000"/>
              </a:lnSpc>
              <a:spcBef>
                <a:spcPct val="0"/>
              </a:spcBef>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Follow-up services</a:t>
            </a:r>
          </a:p>
          <a:p>
            <a:pPr lvl="1" eaLnBrk="1" hangingPunct="1">
              <a:lnSpc>
                <a:spcPct val="150000"/>
              </a:lnSpc>
              <a:spcBef>
                <a:spcPct val="0"/>
              </a:spcBef>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Treatment plans</a:t>
            </a:r>
          </a:p>
          <a:p>
            <a:pPr lvl="1" eaLnBrk="1" hangingPunct="1">
              <a:lnSpc>
                <a:spcPct val="150000"/>
              </a:lnSpc>
              <a:spcBef>
                <a:spcPct val="0"/>
              </a:spcBef>
              <a:buFont typeface="Arial" panose="020B0604020202020204" pitchFamily="34" charset="0"/>
              <a:buChar char="•"/>
            </a:pPr>
            <a:r>
              <a:rPr lang="en-US" altLang="en-US" sz="2400">
                <a:latin typeface="Verdana" panose="020B0604030504040204" pitchFamily="34" charset="0"/>
                <a:ea typeface="Verdana" panose="020B0604030504040204" pitchFamily="34" charset="0"/>
                <a:cs typeface="Verdana" panose="020B0604030504040204" pitchFamily="34" charset="0"/>
              </a:rPr>
              <a:t>Referrals for continued care</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7421-772D-B8BE-36B4-957253B16C3D}"/>
              </a:ext>
            </a:extLst>
          </p:cNvPr>
          <p:cNvSpPr>
            <a:spLocks noGrp="1"/>
          </p:cNvSpPr>
          <p:nvPr>
            <p:ph type="title"/>
          </p:nvPr>
        </p:nvSpPr>
        <p:spPr>
          <a:xfrm>
            <a:off x="457200" y="80963"/>
            <a:ext cx="8229600" cy="1138237"/>
          </a:xfrm>
        </p:spPr>
        <p:txBody>
          <a:bodyPr rtlCol="0"/>
          <a:lstStyle/>
          <a:p>
            <a:pPr eaLnBrk="1" fontAlgn="auto" hangingPunct="1">
              <a:lnSpc>
                <a:spcPts val="3300"/>
              </a:lnSpc>
              <a:spcAft>
                <a:spcPts val="0"/>
              </a:spcAft>
              <a:defRPr/>
            </a:pPr>
            <a:r>
              <a:rPr lang="en-US" dirty="0"/>
              <a:t>Access to Ongoing Medical and Mental Health Care, Cont.</a:t>
            </a:r>
          </a:p>
        </p:txBody>
      </p:sp>
      <p:sp>
        <p:nvSpPr>
          <p:cNvPr id="30723" name="Content Placeholder 4">
            <a:extLst>
              <a:ext uri="{FF2B5EF4-FFF2-40B4-BE49-F238E27FC236}">
                <a16:creationId xmlns:a16="http://schemas.microsoft.com/office/drawing/2014/main" id="{61A67E32-6B3B-8B2F-A958-7E329F2457AC}"/>
              </a:ext>
            </a:extLst>
          </p:cNvPr>
          <p:cNvSpPr>
            <a:spLocks noGrp="1"/>
          </p:cNvSpPr>
          <p:nvPr>
            <p:ph sz="quarter" idx="4"/>
          </p:nvPr>
        </p:nvSpPr>
        <p:spPr>
          <a:xfrm>
            <a:off x="762000" y="1447800"/>
            <a:ext cx="7696200" cy="3429000"/>
          </a:xfrm>
        </p:spPr>
        <p:txBody>
          <a:bodyPr/>
          <a:lstStyle/>
          <a:p>
            <a:pPr eaLnBrk="1" hangingPunct="1">
              <a:lnSpc>
                <a:spcPts val="3300"/>
              </a:lnSpc>
              <a:spcBef>
                <a:spcPct val="0"/>
              </a:spcBef>
              <a:spcAft>
                <a:spcPct val="0"/>
              </a:spcAft>
            </a:pPr>
            <a:r>
              <a:rPr lang="en-US" altLang="en-US" sz="2400" i="1">
                <a:solidFill>
                  <a:schemeClr val="tx1"/>
                </a:solidFill>
              </a:rPr>
              <a:t>§115.(3)83(c-d) Ongoing medical and mental health care for sexual abuse victims and abusers</a:t>
            </a:r>
          </a:p>
          <a:p>
            <a:pPr eaLnBrk="1" hangingPunct="1">
              <a:lnSpc>
                <a:spcPts val="3300"/>
              </a:lnSpc>
              <a:spcBef>
                <a:spcPct val="0"/>
              </a:spcBef>
              <a:spcAft>
                <a:spcPct val="0"/>
              </a:spcAft>
              <a:buFont typeface="Arial" panose="020B0604020202020204" pitchFamily="34" charset="0"/>
              <a:buChar char="•"/>
            </a:pPr>
            <a:r>
              <a:rPr lang="en-US" altLang="en-US" sz="2400">
                <a:solidFill>
                  <a:schemeClr val="tx1"/>
                </a:solidFill>
              </a:rPr>
              <a:t>Provide medical and mental health services consistent with the community level of care, including:</a:t>
            </a:r>
          </a:p>
          <a:p>
            <a:pPr lvl="1" indent="-342900" eaLnBrk="1" hangingPunct="1">
              <a:lnSpc>
                <a:spcPts val="3300"/>
              </a:lnSpc>
              <a:spcBef>
                <a:spcPct val="0"/>
              </a:spcBef>
              <a:spcAft>
                <a:spcPct val="0"/>
              </a:spcAft>
            </a:pPr>
            <a:r>
              <a:rPr lang="en-US" altLang="en-US" sz="2400">
                <a:solidFill>
                  <a:schemeClr val="tx1"/>
                </a:solidFill>
              </a:rPr>
              <a:t>Pregnancy tests for victims of sexually abusive vaginal penetration</a:t>
            </a:r>
          </a:p>
          <a:p>
            <a:pPr lvl="1" indent="-342900" eaLnBrk="1" hangingPunct="1">
              <a:lnSpc>
                <a:spcPts val="3300"/>
              </a:lnSpc>
              <a:spcBef>
                <a:spcPct val="0"/>
              </a:spcBef>
              <a:spcAft>
                <a:spcPct val="0"/>
              </a:spcAft>
            </a:pPr>
            <a:r>
              <a:rPr lang="en-US" altLang="en-US" sz="2400">
                <a:solidFill>
                  <a:schemeClr val="tx1"/>
                </a:solidFill>
              </a:rPr>
              <a:t>Timely and comprehensive information and medical care for victims who become pregnant as a result of abuse</a:t>
            </a:r>
          </a:p>
          <a:p>
            <a:pPr lvl="1" indent="-342900" eaLnBrk="1" hangingPunct="1">
              <a:lnSpc>
                <a:spcPts val="3300"/>
              </a:lnSpc>
              <a:spcBef>
                <a:spcPct val="0"/>
              </a:spcBef>
              <a:spcAft>
                <a:spcPct val="0"/>
              </a:spcAft>
            </a:pPr>
            <a:r>
              <a:rPr lang="en-US" altLang="en-US" sz="2400">
                <a:solidFill>
                  <a:schemeClr val="tx1"/>
                </a:solidFill>
              </a:rPr>
              <a:t>Tests for sexually transmitted infections</a:t>
            </a:r>
          </a:p>
          <a:p>
            <a:pPr eaLnBrk="1" hangingPunct="1">
              <a:spcBef>
                <a:spcPct val="0"/>
              </a:spcBef>
              <a:spcAft>
                <a:spcPct val="0"/>
              </a:spcAft>
              <a:buFont typeface="Arial" panose="020B0604020202020204" pitchFamily="34" charset="0"/>
              <a:buChar char="•"/>
            </a:pPr>
            <a:endParaRPr lang="en-US" altLang="en-US">
              <a:solidFill>
                <a:schemeClr val="tx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0983-F5C4-DC33-1958-0D370B8179E2}"/>
              </a:ext>
            </a:extLst>
          </p:cNvPr>
          <p:cNvSpPr>
            <a:spLocks noGrp="1"/>
          </p:cNvSpPr>
          <p:nvPr>
            <p:ph type="title"/>
          </p:nvPr>
        </p:nvSpPr>
        <p:spPr>
          <a:xfrm>
            <a:off x="457200" y="228600"/>
            <a:ext cx="8229600" cy="889000"/>
          </a:xfrm>
        </p:spPr>
        <p:txBody>
          <a:bodyPr rtlCol="0"/>
          <a:lstStyle/>
          <a:p>
            <a:pPr eaLnBrk="1" fontAlgn="auto" hangingPunct="1">
              <a:lnSpc>
                <a:spcPts val="3300"/>
              </a:lnSpc>
              <a:spcAft>
                <a:spcPts val="0"/>
              </a:spcAft>
              <a:defRPr/>
            </a:pPr>
            <a:r>
              <a:rPr lang="en-US" dirty="0"/>
              <a:t>Access to Ongoing Medical and Mental Health Care, Cont.</a:t>
            </a:r>
          </a:p>
        </p:txBody>
      </p:sp>
      <p:sp>
        <p:nvSpPr>
          <p:cNvPr id="32771" name="Content Placeholder 2">
            <a:extLst>
              <a:ext uri="{FF2B5EF4-FFF2-40B4-BE49-F238E27FC236}">
                <a16:creationId xmlns:a16="http://schemas.microsoft.com/office/drawing/2014/main" id="{99B59AA6-D641-C57B-A4E9-BA90D173381D}"/>
              </a:ext>
            </a:extLst>
          </p:cNvPr>
          <p:cNvSpPr>
            <a:spLocks noGrp="1"/>
          </p:cNvSpPr>
          <p:nvPr>
            <p:ph sz="quarter" idx="4"/>
          </p:nvPr>
        </p:nvSpPr>
        <p:spPr>
          <a:xfrm>
            <a:off x="762000" y="1295400"/>
            <a:ext cx="8077200" cy="5105400"/>
          </a:xfrm>
        </p:spPr>
        <p:txBody>
          <a:bodyPr/>
          <a:lstStyle/>
          <a:p>
            <a:pPr eaLnBrk="1" hangingPunct="1">
              <a:spcBef>
                <a:spcPct val="0"/>
              </a:spcBef>
              <a:spcAft>
                <a:spcPct val="0"/>
              </a:spcAft>
            </a:pPr>
            <a:r>
              <a:rPr lang="en-US" altLang="en-US" sz="2400" i="1">
                <a:solidFill>
                  <a:schemeClr val="tx1"/>
                </a:solidFill>
              </a:rPr>
              <a:t>§115.(3)83(c-d) Ongoing medical and mental health care for sexual abuse victims and abusers</a:t>
            </a:r>
          </a:p>
          <a:p>
            <a:pPr eaLnBrk="1" hangingPunct="1">
              <a:spcBef>
                <a:spcPct val="0"/>
              </a:spcBef>
              <a:spcAft>
                <a:spcPct val="0"/>
              </a:spcAft>
              <a:buFont typeface="Arial" panose="020B0604020202020204" pitchFamily="34" charset="0"/>
              <a:buChar char="•"/>
            </a:pPr>
            <a:endParaRPr lang="en-US" altLang="en-US" sz="2400" i="1">
              <a:solidFill>
                <a:schemeClr val="tx1"/>
              </a:solidFill>
            </a:endParaRPr>
          </a:p>
          <a:p>
            <a:pPr eaLnBrk="1" hangingPunct="1">
              <a:spcBef>
                <a:spcPct val="0"/>
              </a:spcBef>
              <a:spcAft>
                <a:spcPct val="0"/>
              </a:spcAft>
              <a:buFont typeface="Arial" panose="020B0604020202020204" pitchFamily="34" charset="0"/>
              <a:buChar char="•"/>
            </a:pPr>
            <a:r>
              <a:rPr lang="en-US" altLang="en-US" sz="2400">
                <a:solidFill>
                  <a:schemeClr val="tx1"/>
                </a:solidFill>
              </a:rPr>
              <a:t>Provide treatment at no cost and regardless of whether the inmate names the abuse or cooperates in the investigation.</a:t>
            </a:r>
          </a:p>
          <a:p>
            <a:pPr eaLnBrk="1" hangingPunct="1">
              <a:spcBef>
                <a:spcPct val="0"/>
              </a:spcBef>
              <a:spcAft>
                <a:spcPct val="0"/>
              </a:spcAft>
              <a:buFont typeface="Arial" panose="020B0604020202020204" pitchFamily="34" charset="0"/>
              <a:buChar char="•"/>
            </a:pPr>
            <a:endParaRPr lang="en-US" altLang="en-US" sz="2400">
              <a:solidFill>
                <a:schemeClr val="tx1"/>
              </a:solidFill>
            </a:endParaRPr>
          </a:p>
          <a:p>
            <a:pPr eaLnBrk="1" hangingPunct="1">
              <a:spcBef>
                <a:spcPct val="0"/>
              </a:spcBef>
              <a:spcAft>
                <a:spcPct val="0"/>
              </a:spcAft>
              <a:buFont typeface="Arial" panose="020B0604020202020204" pitchFamily="34" charset="0"/>
              <a:buChar char="•"/>
            </a:pPr>
            <a:r>
              <a:rPr lang="en-US" altLang="en-US" sz="2400">
                <a:solidFill>
                  <a:schemeClr val="tx1"/>
                </a:solidFill>
              </a:rPr>
              <a:t>Within 60 days of learning of an inmate/resident previously perpetrated sexual abuse, prison mental health staff:</a:t>
            </a:r>
          </a:p>
          <a:p>
            <a:pPr lvl="1" indent="-342900" eaLnBrk="1" hangingPunct="1">
              <a:spcBef>
                <a:spcPct val="0"/>
              </a:spcBef>
              <a:spcAft>
                <a:spcPct val="0"/>
              </a:spcAft>
            </a:pPr>
            <a:r>
              <a:rPr lang="en-US" altLang="en-US" sz="2400">
                <a:solidFill>
                  <a:schemeClr val="tx1"/>
                </a:solidFill>
              </a:rPr>
              <a:t>Conduct a mental health evaluation</a:t>
            </a:r>
          </a:p>
          <a:p>
            <a:pPr lvl="1" indent="-342900" eaLnBrk="1" hangingPunct="1">
              <a:spcBef>
                <a:spcPct val="0"/>
              </a:spcBef>
              <a:spcAft>
                <a:spcPct val="0"/>
              </a:spcAft>
            </a:pPr>
            <a:r>
              <a:rPr lang="en-US" altLang="en-US" sz="2400">
                <a:solidFill>
                  <a:schemeClr val="tx1"/>
                </a:solidFill>
              </a:rPr>
              <a:t>Offer treatment, when appropriate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0470-A9F0-3AC6-7BA5-BEB8E38B9F57}"/>
              </a:ext>
            </a:extLst>
          </p:cNvPr>
          <p:cNvSpPr>
            <a:spLocks noGrp="1"/>
          </p:cNvSpPr>
          <p:nvPr>
            <p:ph type="title"/>
          </p:nvPr>
        </p:nvSpPr>
        <p:spPr>
          <a:xfrm>
            <a:off x="457200" y="228600"/>
            <a:ext cx="8153400" cy="889000"/>
          </a:xfrm>
        </p:spPr>
        <p:txBody>
          <a:bodyPr rtlCol="0"/>
          <a:lstStyle/>
          <a:p>
            <a:pPr eaLnBrk="1" fontAlgn="auto" hangingPunct="1">
              <a:lnSpc>
                <a:spcPts val="3300"/>
              </a:lnSpc>
              <a:spcAft>
                <a:spcPts val="0"/>
              </a:spcAft>
              <a:defRPr/>
            </a:pPr>
            <a:r>
              <a:rPr lang="en-US" sz="2800" dirty="0"/>
              <a:t>Interpreting the Medical and Mental Health Standards</a:t>
            </a:r>
            <a:endParaRPr lang="en-US" sz="3000" dirty="0"/>
          </a:p>
        </p:txBody>
      </p:sp>
      <p:sp>
        <p:nvSpPr>
          <p:cNvPr id="3" name="Content Placeholder 2">
            <a:extLst>
              <a:ext uri="{FF2B5EF4-FFF2-40B4-BE49-F238E27FC236}">
                <a16:creationId xmlns:a16="http://schemas.microsoft.com/office/drawing/2014/main" id="{17AB7417-39FF-A3B1-A4F4-3FF4ABBA167B}"/>
              </a:ext>
            </a:extLst>
          </p:cNvPr>
          <p:cNvSpPr>
            <a:spLocks noGrp="1"/>
          </p:cNvSpPr>
          <p:nvPr>
            <p:ph sz="quarter" idx="4"/>
          </p:nvPr>
        </p:nvSpPr>
        <p:spPr>
          <a:xfrm>
            <a:off x="609600" y="1371600"/>
            <a:ext cx="8077200" cy="5029200"/>
          </a:xfrm>
        </p:spPr>
        <p:txBody>
          <a:bodyPr rtlCol="0"/>
          <a:lstStyle/>
          <a:p>
            <a:pPr marL="0" lvl="1" indent="0" eaLnBrk="1" fontAlgn="auto" hangingPunct="1">
              <a:spcBef>
                <a:spcPts val="600"/>
              </a:spcBef>
              <a:spcAft>
                <a:spcPts val="600"/>
              </a:spcAft>
              <a:buFont typeface="Arial" charset="0"/>
              <a:buNone/>
              <a:defRPr/>
            </a:pPr>
            <a:r>
              <a:rPr lang="en-US" sz="2400" dirty="0">
                <a:solidFill>
                  <a:schemeClr val="tx1"/>
                </a:solidFill>
              </a:rPr>
              <a:t>Corrections must offer victims of sexual abuse:</a:t>
            </a:r>
          </a:p>
          <a:p>
            <a:pPr marL="457200" lvl="1" indent="-457200" eaLnBrk="1" fontAlgn="auto" hangingPunct="1">
              <a:spcBef>
                <a:spcPts val="600"/>
              </a:spcBef>
              <a:spcAft>
                <a:spcPts val="600"/>
              </a:spcAft>
              <a:buFont typeface="Arial" panose="020B0604020202020204" pitchFamily="34" charset="0"/>
              <a:buChar char="•"/>
              <a:defRPr/>
            </a:pPr>
            <a:r>
              <a:rPr lang="en-US" sz="2400" dirty="0">
                <a:solidFill>
                  <a:schemeClr val="tx1"/>
                </a:solidFill>
              </a:rPr>
              <a:t>Hospital accompaniment by an advocate</a:t>
            </a:r>
          </a:p>
          <a:p>
            <a:pPr marL="457200" lvl="1" indent="-457200" eaLnBrk="1" fontAlgn="auto" hangingPunct="1">
              <a:spcBef>
                <a:spcPts val="600"/>
              </a:spcBef>
              <a:spcAft>
                <a:spcPts val="600"/>
              </a:spcAft>
              <a:buFont typeface="Arial" panose="020B0604020202020204" pitchFamily="34" charset="0"/>
              <a:buChar char="•"/>
              <a:defRPr/>
            </a:pPr>
            <a:r>
              <a:rPr lang="en-US" sz="2400" dirty="0">
                <a:solidFill>
                  <a:schemeClr val="tx1"/>
                </a:solidFill>
              </a:rPr>
              <a:t>Emergency and ongoing medical and mental health care</a:t>
            </a:r>
          </a:p>
          <a:p>
            <a:pPr marL="457200" lvl="1" indent="-457200" eaLnBrk="1" fontAlgn="auto" hangingPunct="1">
              <a:spcBef>
                <a:spcPts val="600"/>
              </a:spcBef>
              <a:spcAft>
                <a:spcPts val="600"/>
              </a:spcAft>
              <a:buFont typeface="Arial" panose="020B0604020202020204" pitchFamily="34" charset="0"/>
              <a:buChar char="•"/>
              <a:defRPr/>
            </a:pPr>
            <a:r>
              <a:rPr lang="en-US" sz="2400" dirty="0">
                <a:solidFill>
                  <a:schemeClr val="tx1"/>
                </a:solidFill>
              </a:rPr>
              <a:t>Forensic evidence collection, as appropriate</a:t>
            </a:r>
          </a:p>
          <a:p>
            <a:pPr marL="457200" lvl="1" indent="-457200" eaLnBrk="1" fontAlgn="auto" hangingPunct="1">
              <a:spcBef>
                <a:spcPts val="600"/>
              </a:spcBef>
              <a:spcAft>
                <a:spcPts val="600"/>
              </a:spcAft>
              <a:buFont typeface="Arial" panose="020B0604020202020204" pitchFamily="34" charset="0"/>
              <a:buChar char="•"/>
              <a:defRPr/>
            </a:pPr>
            <a:r>
              <a:rPr lang="en-US" sz="2400" dirty="0">
                <a:solidFill>
                  <a:schemeClr val="tx1"/>
                </a:solidFill>
              </a:rPr>
              <a:t>Preventive measures such as pregnancy and HIV/AIDS tests and prophylaxis</a:t>
            </a:r>
          </a:p>
          <a:p>
            <a:pPr marL="457200" indent="-457200" eaLnBrk="1" fontAlgn="auto" hangingPunct="1">
              <a:buFont typeface="Arial" pitchFamily="34" charset="0"/>
              <a:buChar char="•"/>
              <a:defRPr/>
            </a:pPr>
            <a:endParaRPr lang="en-US" sz="2400" dirty="0">
              <a:solidFill>
                <a:schemeClr val="tx1"/>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D080-B22E-2F65-14ED-F0CE849F4E3F}"/>
              </a:ext>
            </a:extLst>
          </p:cNvPr>
          <p:cNvSpPr>
            <a:spLocks noGrp="1"/>
          </p:cNvSpPr>
          <p:nvPr>
            <p:ph type="title"/>
          </p:nvPr>
        </p:nvSpPr>
        <p:spPr>
          <a:xfrm>
            <a:off x="457200" y="228600"/>
            <a:ext cx="8229600" cy="889000"/>
          </a:xfrm>
        </p:spPr>
        <p:txBody>
          <a:bodyPr rtlCol="0"/>
          <a:lstStyle/>
          <a:p>
            <a:pPr eaLnBrk="1" fontAlgn="auto" hangingPunct="1">
              <a:lnSpc>
                <a:spcPts val="3300"/>
              </a:lnSpc>
              <a:spcAft>
                <a:spcPts val="0"/>
              </a:spcAft>
              <a:defRPr/>
            </a:pPr>
            <a:r>
              <a:rPr lang="en-US" dirty="0"/>
              <a:t>Interpreting the Victim Services Standards</a:t>
            </a:r>
          </a:p>
        </p:txBody>
      </p:sp>
      <p:sp>
        <p:nvSpPr>
          <p:cNvPr id="3" name="Content Placeholder 2">
            <a:extLst>
              <a:ext uri="{FF2B5EF4-FFF2-40B4-BE49-F238E27FC236}">
                <a16:creationId xmlns:a16="http://schemas.microsoft.com/office/drawing/2014/main" id="{848DCCD3-7186-D6B2-5CDD-3EB6FA03A9D7}"/>
              </a:ext>
            </a:extLst>
          </p:cNvPr>
          <p:cNvSpPr>
            <a:spLocks noGrp="1"/>
          </p:cNvSpPr>
          <p:nvPr>
            <p:ph sz="quarter" idx="4"/>
          </p:nvPr>
        </p:nvSpPr>
        <p:spPr>
          <a:xfrm>
            <a:off x="685800" y="1447800"/>
            <a:ext cx="7772400" cy="4876800"/>
          </a:xfrm>
        </p:spPr>
        <p:txBody>
          <a:bodyPr rtlCol="0"/>
          <a:lstStyle/>
          <a:p>
            <a:pPr marL="0" lvl="1" indent="0" eaLnBrk="1" fontAlgn="auto" hangingPunct="1">
              <a:spcBef>
                <a:spcPts val="600"/>
              </a:spcBef>
              <a:buFont typeface="Arial" panose="020B0604020202020204" pitchFamily="34" charset="0"/>
              <a:buNone/>
              <a:defRPr/>
            </a:pPr>
            <a:r>
              <a:rPr lang="en-US" sz="2400" dirty="0">
                <a:solidFill>
                  <a:schemeClr val="tx1"/>
                </a:solidFill>
              </a:rPr>
              <a:t>Corrections must:</a:t>
            </a:r>
          </a:p>
          <a:p>
            <a:pPr marL="457200" lvl="1" indent="-457200" eaLnBrk="1" fontAlgn="auto" hangingPunct="1">
              <a:spcBef>
                <a:spcPts val="600"/>
              </a:spcBef>
              <a:buFont typeface="Arial" panose="020B0604020202020204" pitchFamily="34" charset="0"/>
              <a:buChar char="•"/>
              <a:defRPr/>
            </a:pPr>
            <a:r>
              <a:rPr lang="en-US" sz="2400" dirty="0">
                <a:solidFill>
                  <a:schemeClr val="tx1"/>
                </a:solidFill>
              </a:rPr>
              <a:t>Provide care in a trauma-informed manner </a:t>
            </a:r>
          </a:p>
          <a:p>
            <a:pPr marL="457200" lvl="1" indent="-457200" eaLnBrk="1" fontAlgn="auto" hangingPunct="1">
              <a:spcBef>
                <a:spcPts val="600"/>
              </a:spcBef>
              <a:buFont typeface="Arial" panose="020B0604020202020204" pitchFamily="34" charset="0"/>
              <a:buChar char="•"/>
              <a:defRPr/>
            </a:pPr>
            <a:r>
              <a:rPr lang="en-US" sz="2400" dirty="0">
                <a:solidFill>
                  <a:schemeClr val="tx1"/>
                </a:solidFill>
              </a:rPr>
              <a:t>Develop an institutional coordinated response plan</a:t>
            </a:r>
          </a:p>
          <a:p>
            <a:pPr marL="457200" lvl="1" indent="-457200" eaLnBrk="1" fontAlgn="auto" hangingPunct="1">
              <a:spcBef>
                <a:spcPts val="600"/>
              </a:spcBef>
              <a:buFont typeface="Arial" panose="020B0604020202020204" pitchFamily="34" charset="0"/>
              <a:buChar char="•"/>
              <a:defRPr/>
            </a:pPr>
            <a:r>
              <a:rPr lang="en-US" sz="2400" dirty="0">
                <a:solidFill>
                  <a:schemeClr val="tx1"/>
                </a:solidFill>
              </a:rPr>
              <a:t>Enter formal agreements with victim advocates and other service providers</a:t>
            </a:r>
          </a:p>
          <a:p>
            <a:pPr marL="457200" lvl="1" indent="-457200" eaLnBrk="1" fontAlgn="auto" hangingPunct="1">
              <a:spcBef>
                <a:spcPts val="600"/>
              </a:spcBef>
              <a:buFont typeface="Arial" panose="020B0604020202020204" pitchFamily="34" charset="0"/>
              <a:buChar char="•"/>
              <a:defRPr/>
            </a:pPr>
            <a:r>
              <a:rPr lang="en-US" sz="2400" dirty="0">
                <a:solidFill>
                  <a:schemeClr val="tx1"/>
                </a:solidFill>
              </a:rPr>
              <a:t>Use a uniform evidence protocol to collect the most usable physical evidence</a:t>
            </a:r>
            <a:r>
              <a:rPr lang="en-US" sz="2400" b="1" dirty="0">
                <a:solidFill>
                  <a:schemeClr val="tx1"/>
                </a:solidFill>
              </a:rPr>
              <a:t> </a:t>
            </a:r>
          </a:p>
          <a:p>
            <a:pPr eaLnBrk="1" fontAlgn="auto" hangingPunct="1">
              <a:defRPr/>
            </a:pPr>
            <a:endParaRPr lang="en-US" sz="2400" dirty="0">
              <a:solidFill>
                <a:schemeClr val="tx1"/>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3052D3DD-C516-82EE-4714-7551D09EB6B8}"/>
              </a:ext>
            </a:extLst>
          </p:cNvPr>
          <p:cNvSpPr>
            <a:spLocks noGrp="1"/>
          </p:cNvSpPr>
          <p:nvPr>
            <p:ph sz="quarter" idx="4"/>
          </p:nvPr>
        </p:nvSpPr>
        <p:spPr/>
        <p:txBody>
          <a:bodyPr/>
          <a:lstStyle/>
          <a:p>
            <a:pPr algn="ctr" eaLnBrk="1" hangingPunct="1">
              <a:spcBef>
                <a:spcPct val="0"/>
              </a:spcBef>
              <a:spcAft>
                <a:spcPct val="0"/>
              </a:spcAft>
            </a:pPr>
            <a:endParaRPr lang="en-US" altLang="en-US" sz="4800">
              <a:solidFill>
                <a:schemeClr val="tx1"/>
              </a:solidFill>
            </a:endParaRPr>
          </a:p>
          <a:p>
            <a:pPr algn="ctr" eaLnBrk="1" hangingPunct="1">
              <a:spcBef>
                <a:spcPct val="0"/>
              </a:spcBef>
              <a:spcAft>
                <a:spcPct val="0"/>
              </a:spcAft>
            </a:pPr>
            <a:endParaRPr lang="en-US" altLang="en-US" sz="4800">
              <a:solidFill>
                <a:schemeClr val="tx1"/>
              </a:solidFill>
            </a:endParaRPr>
          </a:p>
          <a:p>
            <a:pPr algn="ctr" eaLnBrk="1" hangingPunct="1">
              <a:spcBef>
                <a:spcPct val="0"/>
              </a:spcBef>
              <a:spcAft>
                <a:spcPct val="0"/>
              </a:spcAft>
            </a:pPr>
            <a:r>
              <a:rPr lang="en-US" altLang="en-US" sz="4800">
                <a:solidFill>
                  <a:schemeClr val="tx1"/>
                </a:solidFill>
              </a:rPr>
              <a:t>The Forensic Medical Examination</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6E9-C308-382A-6009-464094B1C9ED}"/>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Sexual Assault Nurse Examiner</a:t>
            </a:r>
          </a:p>
        </p:txBody>
      </p:sp>
      <p:sp>
        <p:nvSpPr>
          <p:cNvPr id="37891" name="Content Placeholder 2">
            <a:extLst>
              <a:ext uri="{FF2B5EF4-FFF2-40B4-BE49-F238E27FC236}">
                <a16:creationId xmlns:a16="http://schemas.microsoft.com/office/drawing/2014/main" id="{D1053997-5BD8-98D1-AB4A-168CD7F7E906}"/>
              </a:ext>
            </a:extLst>
          </p:cNvPr>
          <p:cNvSpPr>
            <a:spLocks noGrp="1"/>
          </p:cNvSpPr>
          <p:nvPr>
            <p:ph sz="quarter" idx="4"/>
          </p:nvPr>
        </p:nvSpPr>
        <p:spPr>
          <a:xfrm>
            <a:off x="838200" y="1676400"/>
            <a:ext cx="7848600" cy="4724400"/>
          </a:xfrm>
        </p:spPr>
        <p:txBody>
          <a:bodyPr/>
          <a:lstStyle/>
          <a:p>
            <a:pPr eaLnBrk="1" hangingPunct="1">
              <a:spcBef>
                <a:spcPct val="0"/>
              </a:spcBef>
              <a:spcAft>
                <a:spcPct val="0"/>
              </a:spcAft>
            </a:pPr>
            <a:r>
              <a:rPr lang="en-US" altLang="en-US">
                <a:solidFill>
                  <a:schemeClr val="tx1"/>
                </a:solidFill>
              </a:rPr>
              <a:t>A Sexual Assault Nurse Examiner is a Registered Nurse who has been specially trained to provide comprehensive care to sexual abuse patients; who demonstrates competency in conducting a medical forensic examination; and has the ability to be an expert witness.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Users\mdodson\AppData\Local\Microsoft\Windows\Temporary Internet Files\Content.IE5\L3K8N2UL\MP900442488[1].jpg">
            <a:extLst>
              <a:ext uri="{FF2B5EF4-FFF2-40B4-BE49-F238E27FC236}">
                <a16:creationId xmlns:a16="http://schemas.microsoft.com/office/drawing/2014/main" id="{7DE02683-DF08-1E49-87B3-93B85CB0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6" t="13870" r="12735" b="20917"/>
          <a:stretch>
            <a:fillRect/>
          </a:stretch>
        </p:blipFill>
        <p:spPr bwMode="auto">
          <a:xfrm>
            <a:off x="0" y="1246188"/>
            <a:ext cx="6203950"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753FE9B-5EA0-2A7E-5725-896BD7915347}"/>
              </a:ext>
            </a:extLst>
          </p:cNvPr>
          <p:cNvSpPr>
            <a:spLocks noGrp="1"/>
          </p:cNvSpPr>
          <p:nvPr>
            <p:ph type="title"/>
          </p:nvPr>
        </p:nvSpPr>
        <p:spPr>
          <a:xfrm>
            <a:off x="457200" y="152400"/>
            <a:ext cx="8229600" cy="889000"/>
          </a:xfrm>
        </p:spPr>
        <p:txBody>
          <a:bodyPr/>
          <a:lstStyle/>
          <a:p>
            <a:pPr>
              <a:defRPr/>
            </a:pPr>
            <a:r>
              <a:rPr lang="en-US" dirty="0"/>
              <a:t>Module 5: Objectives</a:t>
            </a:r>
          </a:p>
        </p:txBody>
      </p:sp>
      <p:sp>
        <p:nvSpPr>
          <p:cNvPr id="14340" name="Content Placeholder 3">
            <a:extLst>
              <a:ext uri="{FF2B5EF4-FFF2-40B4-BE49-F238E27FC236}">
                <a16:creationId xmlns:a16="http://schemas.microsoft.com/office/drawing/2014/main" id="{9E2A6931-CFD7-0DDF-8AD4-2691BB76CEEB}"/>
              </a:ext>
            </a:extLst>
          </p:cNvPr>
          <p:cNvSpPr>
            <a:spLocks noGrp="1"/>
          </p:cNvSpPr>
          <p:nvPr>
            <p:ph sz="quarter" idx="4"/>
          </p:nvPr>
        </p:nvSpPr>
        <p:spPr>
          <a:xfrm rot="21169026">
            <a:off x="989013" y="1851025"/>
            <a:ext cx="3832225" cy="3883025"/>
          </a:xfrm>
        </p:spPr>
        <p:txBody>
          <a:bodyPr/>
          <a:lstStyle/>
          <a:p>
            <a:pPr marL="457200" indent="-457200">
              <a:spcBef>
                <a:spcPct val="0"/>
              </a:spcBef>
              <a:spcAft>
                <a:spcPct val="0"/>
              </a:spcAft>
              <a:buFont typeface="Calibri" panose="020F0502020204030204" pitchFamily="34" charset="0"/>
              <a:buAutoNum type="arabicPeriod"/>
            </a:pPr>
            <a:r>
              <a:rPr lang="en-US" altLang="en-US" sz="2000">
                <a:solidFill>
                  <a:schemeClr val="tx1"/>
                </a:solidFill>
              </a:rPr>
              <a:t>Understand the PREA Standards applicable to Medical and Mental Health Care practitioners involved in the investigative process </a:t>
            </a:r>
          </a:p>
          <a:p>
            <a:pPr marL="457200" indent="-457200">
              <a:spcBef>
                <a:spcPct val="0"/>
              </a:spcBef>
              <a:spcAft>
                <a:spcPct val="0"/>
              </a:spcAft>
              <a:buFont typeface="Calibri" panose="020F0502020204030204" pitchFamily="34" charset="0"/>
              <a:buAutoNum type="arabicPeriod"/>
            </a:pPr>
            <a:r>
              <a:rPr lang="en-US" altLang="en-US" sz="2000">
                <a:solidFill>
                  <a:schemeClr val="tx1"/>
                </a:solidFill>
              </a:rPr>
              <a:t>Describe the Forensic Medical Exam Process</a:t>
            </a:r>
          </a:p>
          <a:p>
            <a:pPr marL="457200" indent="-457200">
              <a:spcBef>
                <a:spcPct val="0"/>
              </a:spcBef>
              <a:spcAft>
                <a:spcPct val="0"/>
              </a:spcAft>
              <a:buFont typeface="Calibri" panose="020F0502020204030204" pitchFamily="34" charset="0"/>
              <a:buAutoNum type="arabicPeriod"/>
            </a:pPr>
            <a:r>
              <a:rPr lang="en-US" altLang="en-US" sz="2000">
                <a:solidFill>
                  <a:schemeClr val="tx1"/>
                </a:solidFill>
              </a:rPr>
              <a:t>Explain the Role of Victim Advocates</a:t>
            </a:r>
          </a:p>
          <a:p>
            <a:pPr marL="457200" indent="-457200">
              <a:spcBef>
                <a:spcPct val="0"/>
              </a:spcBef>
              <a:spcAft>
                <a:spcPct val="0"/>
              </a:spcAft>
              <a:buFont typeface="Calibri" panose="020F0502020204030204" pitchFamily="34" charset="0"/>
              <a:buAutoNum type="arabicPeriod"/>
            </a:pPr>
            <a:endParaRPr lang="en-US" altLang="en-US" sz="2000" i="1">
              <a:solidFill>
                <a:schemeClr val="tx1"/>
              </a:solidFill>
            </a:endParaRPr>
          </a:p>
        </p:txBody>
      </p:sp>
      <p:pic>
        <p:nvPicPr>
          <p:cNvPr id="14341" name="Picture 5" descr="C:\Users\mdodson\AppData\Local\Microsoft\Windows\Temporary Internet Files\Content.IE5\L3K8N2UL\MP900442488[1].jpg">
            <a:extLst>
              <a:ext uri="{FF2B5EF4-FFF2-40B4-BE49-F238E27FC236}">
                <a16:creationId xmlns:a16="http://schemas.microsoft.com/office/drawing/2014/main" id="{62A84608-CBE2-D498-46A7-F23401032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140" t="25987" b="14853"/>
          <a:stretch>
            <a:fillRect/>
          </a:stretch>
        </p:blipFill>
        <p:spPr bwMode="auto">
          <a:xfrm>
            <a:off x="5827713" y="1246188"/>
            <a:ext cx="1300162"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C:\Users\mdodson\AppData\Local\Microsoft\Windows\Temporary Internet Files\Content.IE5\L3K8N2UL\MP900442488[1].jpg">
            <a:extLst>
              <a:ext uri="{FF2B5EF4-FFF2-40B4-BE49-F238E27FC236}">
                <a16:creationId xmlns:a16="http://schemas.microsoft.com/office/drawing/2014/main" id="{99F39FA5-4D8D-8E1B-0E38-2CCE55173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980" t="25987" b="14853"/>
          <a:stretch>
            <a:fillRect/>
          </a:stretch>
        </p:blipFill>
        <p:spPr bwMode="auto">
          <a:xfrm>
            <a:off x="7127875" y="1246188"/>
            <a:ext cx="116522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C:\Users\mdodson\AppData\Local\Microsoft\Windows\Temporary Internet Files\Content.IE5\L3K8N2UL\MP900442488[1].jpg">
            <a:extLst>
              <a:ext uri="{FF2B5EF4-FFF2-40B4-BE49-F238E27FC236}">
                <a16:creationId xmlns:a16="http://schemas.microsoft.com/office/drawing/2014/main" id="{CDE7BD5B-DACE-9DC7-3CE3-65F046502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980" t="25987" b="14853"/>
          <a:stretch>
            <a:fillRect/>
          </a:stretch>
        </p:blipFill>
        <p:spPr bwMode="auto">
          <a:xfrm>
            <a:off x="7981950" y="1246188"/>
            <a:ext cx="1166813"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B0E4-4C70-EFC0-0BE6-E795CA09FD17}"/>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Forensic Medical Examination</a:t>
            </a:r>
          </a:p>
        </p:txBody>
      </p:sp>
      <p:sp>
        <p:nvSpPr>
          <p:cNvPr id="39939" name="Content Placeholder 2">
            <a:extLst>
              <a:ext uri="{FF2B5EF4-FFF2-40B4-BE49-F238E27FC236}">
                <a16:creationId xmlns:a16="http://schemas.microsoft.com/office/drawing/2014/main" id="{4D37343C-5ACE-A235-FFE4-93673EC019BC}"/>
              </a:ext>
            </a:extLst>
          </p:cNvPr>
          <p:cNvSpPr>
            <a:spLocks noGrp="1"/>
          </p:cNvSpPr>
          <p:nvPr>
            <p:ph sz="quarter" idx="4"/>
          </p:nvPr>
        </p:nvSpPr>
        <p:spPr>
          <a:xfrm>
            <a:off x="533400" y="1600200"/>
            <a:ext cx="7772400" cy="4906963"/>
          </a:xfrm>
        </p:spPr>
        <p:txBody>
          <a:bodyPr/>
          <a:lstStyle/>
          <a:p>
            <a:pPr eaLnBrk="1" hangingPunct="1">
              <a:lnSpc>
                <a:spcPts val="3300"/>
              </a:lnSpc>
              <a:spcBef>
                <a:spcPct val="0"/>
              </a:spcBef>
              <a:spcAft>
                <a:spcPct val="0"/>
              </a:spcAft>
            </a:pPr>
            <a:r>
              <a:rPr lang="en-US" altLang="en-US" sz="2600">
                <a:solidFill>
                  <a:schemeClr val="tx1"/>
                </a:solidFill>
              </a:rPr>
              <a:t>A sexual assault medical forensic examination is performed by specially trained medical professionals for the purpose of:</a:t>
            </a:r>
          </a:p>
          <a:p>
            <a:pPr lvl="1" eaLnBrk="1" hangingPunct="1">
              <a:lnSpc>
                <a:spcPts val="3300"/>
              </a:lnSpc>
              <a:spcBef>
                <a:spcPct val="0"/>
              </a:spcBef>
              <a:spcAft>
                <a:spcPct val="0"/>
              </a:spcAft>
              <a:buFont typeface="Arial" panose="020B0604020202020204" pitchFamily="34" charset="0"/>
              <a:buChar char="•"/>
            </a:pPr>
            <a:r>
              <a:rPr lang="en-US" altLang="en-US" sz="2600">
                <a:solidFill>
                  <a:schemeClr val="tx1"/>
                </a:solidFill>
              </a:rPr>
              <a:t>Evaluation and treatment of trauma</a:t>
            </a:r>
          </a:p>
          <a:p>
            <a:pPr lvl="1" eaLnBrk="1" hangingPunct="1">
              <a:lnSpc>
                <a:spcPts val="3300"/>
              </a:lnSpc>
              <a:spcBef>
                <a:spcPct val="0"/>
              </a:spcBef>
              <a:spcAft>
                <a:spcPct val="0"/>
              </a:spcAft>
              <a:buFont typeface="Arial" panose="020B0604020202020204" pitchFamily="34" charset="0"/>
              <a:buChar char="•"/>
            </a:pPr>
            <a:r>
              <a:rPr lang="en-US" altLang="en-US" sz="2600">
                <a:solidFill>
                  <a:schemeClr val="tx1"/>
                </a:solidFill>
              </a:rPr>
              <a:t>Collection of evidence following a report of sexual abuse by a victim</a:t>
            </a:r>
          </a:p>
          <a:p>
            <a:pPr lvl="1" eaLnBrk="1" hangingPunct="1">
              <a:lnSpc>
                <a:spcPts val="3300"/>
              </a:lnSpc>
              <a:spcBef>
                <a:spcPct val="0"/>
              </a:spcBef>
              <a:spcAft>
                <a:spcPct val="0"/>
              </a:spcAft>
              <a:buFont typeface="Arial" panose="020B0604020202020204" pitchFamily="34" charset="0"/>
              <a:buChar char="•"/>
            </a:pPr>
            <a:r>
              <a:rPr lang="en-US" altLang="en-US" sz="2600">
                <a:solidFill>
                  <a:schemeClr val="tx1"/>
                </a:solidFill>
              </a:rPr>
              <a:t>Treatment of possible exposure to sexually transmitted infections</a:t>
            </a:r>
          </a:p>
          <a:p>
            <a:pPr lvl="1" eaLnBrk="1" hangingPunct="1">
              <a:lnSpc>
                <a:spcPts val="3300"/>
              </a:lnSpc>
              <a:spcBef>
                <a:spcPct val="0"/>
              </a:spcBef>
              <a:spcAft>
                <a:spcPct val="0"/>
              </a:spcAft>
              <a:buFont typeface="Arial" panose="020B0604020202020204" pitchFamily="34" charset="0"/>
              <a:buChar char="•"/>
            </a:pPr>
            <a:r>
              <a:rPr lang="en-US" altLang="en-US" sz="2600">
                <a:solidFill>
                  <a:schemeClr val="tx1"/>
                </a:solidFill>
              </a:rPr>
              <a:t>Referral to counseling and follow-up medical care</a:t>
            </a:r>
          </a:p>
          <a:p>
            <a:pPr eaLnBrk="1" hangingPunct="1">
              <a:spcBef>
                <a:spcPct val="0"/>
              </a:spcBef>
              <a:spcAft>
                <a:spcPct val="0"/>
              </a:spcAft>
            </a:pPr>
            <a:endParaRPr lang="en-US" altLang="en-US">
              <a:solidFill>
                <a:schemeClr val="tx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FC55-1782-DCCE-0F79-EFC1A7BCBBA7}"/>
              </a:ext>
            </a:extLst>
          </p:cNvPr>
          <p:cNvSpPr>
            <a:spLocks noGrp="1"/>
          </p:cNvSpPr>
          <p:nvPr>
            <p:ph type="title"/>
          </p:nvPr>
        </p:nvSpPr>
        <p:spPr>
          <a:xfrm>
            <a:off x="0" y="228600"/>
            <a:ext cx="9144000" cy="889000"/>
          </a:xfrm>
        </p:spPr>
        <p:txBody>
          <a:bodyPr rtlCol="0"/>
          <a:lstStyle/>
          <a:p>
            <a:pPr eaLnBrk="1" fontAlgn="auto" hangingPunct="1">
              <a:lnSpc>
                <a:spcPct val="100000"/>
              </a:lnSpc>
              <a:spcAft>
                <a:spcPts val="0"/>
              </a:spcAft>
              <a:defRPr/>
            </a:pPr>
            <a:r>
              <a:rPr lang="en-US" dirty="0"/>
              <a:t>Medical Examination for </a:t>
            </a:r>
            <a:br>
              <a:rPr lang="en-US" dirty="0"/>
            </a:br>
            <a:r>
              <a:rPr lang="en-US" dirty="0"/>
              <a:t>Sexual Abuse Victim</a:t>
            </a:r>
          </a:p>
        </p:txBody>
      </p:sp>
      <p:sp>
        <p:nvSpPr>
          <p:cNvPr id="41987" name="Content Placeholder 2">
            <a:extLst>
              <a:ext uri="{FF2B5EF4-FFF2-40B4-BE49-F238E27FC236}">
                <a16:creationId xmlns:a16="http://schemas.microsoft.com/office/drawing/2014/main" id="{C9C37C41-FE56-5025-0E16-F77440A75CF4}"/>
              </a:ext>
            </a:extLst>
          </p:cNvPr>
          <p:cNvSpPr>
            <a:spLocks noGrp="1"/>
          </p:cNvSpPr>
          <p:nvPr>
            <p:ph sz="quarter" idx="4"/>
          </p:nvPr>
        </p:nvSpPr>
        <p:spPr>
          <a:xfrm>
            <a:off x="914400" y="1524000"/>
            <a:ext cx="7772400" cy="4724400"/>
          </a:xfrm>
        </p:spPr>
        <p:txBody>
          <a:bodyPr/>
          <a:lstStyle/>
          <a:p>
            <a:pPr eaLnBrk="1" hangingPunct="1">
              <a:spcBef>
                <a:spcPct val="0"/>
              </a:spcBef>
              <a:spcAft>
                <a:spcPct val="0"/>
              </a:spcAft>
            </a:pPr>
            <a:r>
              <a:rPr lang="en-US" altLang="en-US">
                <a:solidFill>
                  <a:schemeClr val="tx1"/>
                </a:solidFill>
              </a:rPr>
              <a:t>If reported within 96 hours:</a:t>
            </a:r>
          </a:p>
          <a:p>
            <a:pPr eaLnBrk="1" hangingPunct="1">
              <a:spcBef>
                <a:spcPct val="0"/>
              </a:spcBef>
              <a:spcAft>
                <a:spcPct val="0"/>
              </a:spcAft>
            </a:pPr>
            <a:endParaRPr lang="en-US" altLang="en-US">
              <a:solidFill>
                <a:schemeClr val="tx1"/>
              </a:solidFill>
            </a:endParaRPr>
          </a:p>
          <a:p>
            <a:pPr lvl="1" eaLnBrk="1" hangingPunct="1">
              <a:spcBef>
                <a:spcPct val="0"/>
              </a:spcBef>
              <a:spcAft>
                <a:spcPct val="0"/>
              </a:spcAft>
              <a:buFont typeface="Arial" panose="020B0604020202020204" pitchFamily="34" charset="0"/>
              <a:buChar char="•"/>
            </a:pPr>
            <a:r>
              <a:rPr lang="en-US" altLang="en-US">
                <a:solidFill>
                  <a:schemeClr val="tx1"/>
                </a:solidFill>
              </a:rPr>
              <a:t>a medical examination of the victim of the sexual abuse for use in the investigation or prosecution of the offense may be requested</a:t>
            </a:r>
          </a:p>
          <a:p>
            <a:pPr eaLnBrk="1" hangingPunct="1">
              <a:spcBef>
                <a:spcPct val="0"/>
              </a:spcBef>
              <a:spcAft>
                <a:spcPct val="0"/>
              </a:spcAft>
            </a:pPr>
            <a:endParaRPr lang="en-US" altLang="en-US">
              <a:solidFill>
                <a:schemeClr val="tx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001-B189-E5F1-8ACE-CEE761293077}"/>
              </a:ext>
            </a:extLst>
          </p:cNvPr>
          <p:cNvSpPr>
            <a:spLocks noGrp="1"/>
          </p:cNvSpPr>
          <p:nvPr>
            <p:ph type="title"/>
          </p:nvPr>
        </p:nvSpPr>
        <p:spPr>
          <a:xfrm>
            <a:off x="457200" y="80963"/>
            <a:ext cx="8229600" cy="1138237"/>
          </a:xfrm>
        </p:spPr>
        <p:txBody>
          <a:bodyPr rtlCol="0"/>
          <a:lstStyle/>
          <a:p>
            <a:pPr eaLnBrk="1" fontAlgn="auto" hangingPunct="1">
              <a:spcAft>
                <a:spcPts val="0"/>
              </a:spcAft>
              <a:defRPr/>
            </a:pPr>
            <a:r>
              <a:rPr lang="en-US" dirty="0"/>
              <a:t>Dual Purpose of the Forensic Exam</a:t>
            </a:r>
          </a:p>
        </p:txBody>
      </p:sp>
      <p:graphicFrame>
        <p:nvGraphicFramePr>
          <p:cNvPr id="4" name="Content Placeholder 3">
            <a:extLst>
              <a:ext uri="{FF2B5EF4-FFF2-40B4-BE49-F238E27FC236}">
                <a16:creationId xmlns:a16="http://schemas.microsoft.com/office/drawing/2014/main" id="{AD37BD45-0F06-F714-BD7F-C3CC95CFD391}"/>
              </a:ext>
            </a:extLst>
          </p:cNvPr>
          <p:cNvGraphicFramePr>
            <a:graphicFrameLocks noGrp="1"/>
          </p:cNvGraphicFramePr>
          <p:nvPr>
            <p:ph sz="quarter" idx="4"/>
          </p:nvPr>
        </p:nvGraphicFramePr>
        <p:xfrm>
          <a:off x="914400" y="1447800"/>
          <a:ext cx="7772400" cy="1920875"/>
        </p:xfrm>
        <a:graphic>
          <a:graphicData uri="http://schemas.openxmlformats.org/drawingml/2006/table">
            <a:tbl>
              <a:tblPr firstRow="1" bandRow="1">
                <a:tableStyleId>{2D5ABB26-0587-4C30-8999-92F81FD0307C}</a:tableStyleId>
              </a:tblPr>
              <a:tblGrid>
                <a:gridCol w="4246033">
                  <a:extLst>
                    <a:ext uri="{9D8B030D-6E8A-4147-A177-3AD203B41FA5}">
                      <a16:colId xmlns:a16="http://schemas.microsoft.com/office/drawing/2014/main" val="20000"/>
                    </a:ext>
                  </a:extLst>
                </a:gridCol>
                <a:gridCol w="3526367">
                  <a:extLst>
                    <a:ext uri="{9D8B030D-6E8A-4147-A177-3AD203B41FA5}">
                      <a16:colId xmlns:a16="http://schemas.microsoft.com/office/drawing/2014/main" val="20001"/>
                    </a:ext>
                  </a:extLst>
                </a:gridCol>
              </a:tblGrid>
              <a:tr h="1920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Provide victim-centered 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Address the needs of inmate(s) /residents who report</a:t>
                      </a:r>
                      <a:r>
                        <a:rPr lang="en-US" sz="2400" baseline="0" dirty="0">
                          <a:solidFill>
                            <a:schemeClr val="tx1"/>
                          </a:solidFill>
                        </a:rPr>
                        <a:t> </a:t>
                      </a:r>
                      <a:r>
                        <a:rPr lang="en-US" sz="2400" dirty="0">
                          <a:solidFill>
                            <a:schemeClr val="tx1"/>
                          </a:solidFill>
                        </a:rPr>
                        <a:t>sexual abuse</a:t>
                      </a:r>
                    </a:p>
                    <a:p>
                      <a:endParaRPr lang="en-US" sz="2400" dirty="0">
                        <a:solidFill>
                          <a:schemeClr val="tx1"/>
                        </a:solidFill>
                      </a:endParaRPr>
                    </a:p>
                  </a:txBody>
                  <a:tcPr marT="45703" marB="45703"/>
                </a:tc>
                <a:tc>
                  <a:txBody>
                    <a:bodyPr/>
                    <a:lstStyle/>
                    <a:p>
                      <a:pPr eaLnBrk="1" hangingPunct="1"/>
                      <a:r>
                        <a:rPr lang="en-US" sz="2400" b="1" dirty="0">
                          <a:solidFill>
                            <a:schemeClr val="tx1"/>
                          </a:solidFill>
                        </a:rPr>
                        <a:t>Investigations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Gather evidence to assist the criminal justice process</a:t>
                      </a:r>
                    </a:p>
                    <a:p>
                      <a:pPr eaLnBrk="1" hangingPunct="1"/>
                      <a:endParaRPr lang="en-US" sz="2400" dirty="0">
                        <a:solidFill>
                          <a:schemeClr val="tx1"/>
                        </a:solidFill>
                      </a:endParaRPr>
                    </a:p>
                  </a:txBody>
                  <a:tcPr marT="45703" marB="45703"/>
                </a:tc>
                <a:extLst>
                  <a:ext uri="{0D108BD9-81ED-4DB2-BD59-A6C34878D82A}">
                    <a16:rowId xmlns:a16="http://schemas.microsoft.com/office/drawing/2014/main" val="10000"/>
                  </a:ext>
                </a:extLst>
              </a:tr>
            </a:tbl>
          </a:graphicData>
        </a:graphic>
      </p:graphicFrame>
      <p:sp>
        <p:nvSpPr>
          <p:cNvPr id="44038" name="TextBox 5">
            <a:extLst>
              <a:ext uri="{FF2B5EF4-FFF2-40B4-BE49-F238E27FC236}">
                <a16:creationId xmlns:a16="http://schemas.microsoft.com/office/drawing/2014/main" id="{04D0991F-9270-E95F-0D46-A5A1B72582EA}"/>
              </a:ext>
            </a:extLst>
          </p:cNvPr>
          <p:cNvSpPr txBox="1">
            <a:spLocks noChangeArrowheads="1"/>
          </p:cNvSpPr>
          <p:nvPr/>
        </p:nvSpPr>
        <p:spPr bwMode="auto">
          <a:xfrm>
            <a:off x="533400" y="3505200"/>
            <a:ext cx="8305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cs typeface="Arial" panose="020B0604020202020204" pitchFamily="34" charset="0"/>
              </a:rPr>
              <a:t>The medical well-being of the patient is the primary objective of the SANE at all times during the examination. </a:t>
            </a:r>
          </a:p>
          <a:p>
            <a:pPr eaLnBrk="1" hangingPunct="1">
              <a:spcBef>
                <a:spcPct val="0"/>
              </a:spcBef>
              <a:buFontTx/>
              <a:buNone/>
            </a:pPr>
            <a:endParaRPr lang="en-US" altLang="en-US" sz="18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C924-3E37-29E0-BA4A-AAAD07E6485E}"/>
              </a:ext>
            </a:extLst>
          </p:cNvPr>
          <p:cNvSpPr>
            <a:spLocks noGrp="1"/>
          </p:cNvSpPr>
          <p:nvPr>
            <p:ph type="title"/>
          </p:nvPr>
        </p:nvSpPr>
        <p:spPr>
          <a:xfrm>
            <a:off x="457200" y="80963"/>
            <a:ext cx="8229600" cy="1062037"/>
          </a:xfrm>
        </p:spPr>
        <p:txBody>
          <a:bodyPr rtlCol="0"/>
          <a:lstStyle/>
          <a:p>
            <a:pPr eaLnBrk="1" fontAlgn="auto" hangingPunct="1">
              <a:spcAft>
                <a:spcPts val="0"/>
              </a:spcAft>
              <a:defRPr/>
            </a:pPr>
            <a:r>
              <a:rPr lang="en-US" dirty="0"/>
              <a:t>Restraints should not restrict!</a:t>
            </a:r>
          </a:p>
        </p:txBody>
      </p:sp>
      <p:pic>
        <p:nvPicPr>
          <p:cNvPr id="45059" name="Picture 2" descr="MP900202201[1]">
            <a:extLst>
              <a:ext uri="{FF2B5EF4-FFF2-40B4-BE49-F238E27FC236}">
                <a16:creationId xmlns:a16="http://schemas.microsoft.com/office/drawing/2014/main" id="{BC79991C-9AC8-25FA-8134-35E1CF0E0F5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04800" y="1371600"/>
            <a:ext cx="8534400" cy="4114800"/>
          </a:xfrm>
        </p:spPr>
      </p:pic>
      <p:sp>
        <p:nvSpPr>
          <p:cNvPr id="45060" name="TextBox 4">
            <a:extLst>
              <a:ext uri="{FF2B5EF4-FFF2-40B4-BE49-F238E27FC236}">
                <a16:creationId xmlns:a16="http://schemas.microsoft.com/office/drawing/2014/main" id="{2BB60ECF-3335-EE6A-7F10-C48D7CE8D452}"/>
              </a:ext>
            </a:extLst>
          </p:cNvPr>
          <p:cNvSpPr txBox="1">
            <a:spLocks noChangeArrowheads="1"/>
          </p:cNvSpPr>
          <p:nvPr/>
        </p:nvSpPr>
        <p:spPr bwMode="auto">
          <a:xfrm>
            <a:off x="1300163" y="2362200"/>
            <a:ext cx="65532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chemeClr val="bg1"/>
                </a:solidFill>
              </a:rPr>
              <a:t>Recommended guidelines for retrieval of evidence on incarcerated survivors are NO different from the national protocol for  sexual abuse victims.</a:t>
            </a:r>
          </a:p>
          <a:p>
            <a:pPr eaLnBrk="1" hangingPunct="1">
              <a:spcBef>
                <a:spcPct val="0"/>
              </a:spcBef>
              <a:buFontTx/>
              <a:buNone/>
            </a:pPr>
            <a:endParaRPr lang="en-US" altLang="en-US" sz="18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07F0-E765-12F5-A8D3-8FC75A43FBE2}"/>
              </a:ext>
            </a:extLst>
          </p:cNvPr>
          <p:cNvSpPr>
            <a:spLocks noGrp="1"/>
          </p:cNvSpPr>
          <p:nvPr>
            <p:ph type="title"/>
          </p:nvPr>
        </p:nvSpPr>
        <p:spPr>
          <a:xfrm>
            <a:off x="457200" y="80963"/>
            <a:ext cx="8229600" cy="1138237"/>
          </a:xfrm>
        </p:spPr>
        <p:txBody>
          <a:bodyPr rtlCol="0"/>
          <a:lstStyle/>
          <a:p>
            <a:pPr eaLnBrk="1" fontAlgn="auto" hangingPunct="1">
              <a:spcAft>
                <a:spcPts val="0"/>
              </a:spcAft>
              <a:defRPr/>
            </a:pPr>
            <a:r>
              <a:rPr lang="en-US" dirty="0"/>
              <a:t>Victim Adaptations</a:t>
            </a:r>
          </a:p>
        </p:txBody>
      </p:sp>
      <p:sp>
        <p:nvSpPr>
          <p:cNvPr id="3" name="Content Placeholder 2">
            <a:extLst>
              <a:ext uri="{FF2B5EF4-FFF2-40B4-BE49-F238E27FC236}">
                <a16:creationId xmlns:a16="http://schemas.microsoft.com/office/drawing/2014/main" id="{EEDD7904-5EF6-BBBF-907D-64EEC08CD655}"/>
              </a:ext>
            </a:extLst>
          </p:cNvPr>
          <p:cNvSpPr>
            <a:spLocks noGrp="1"/>
          </p:cNvSpPr>
          <p:nvPr>
            <p:ph sz="quarter" idx="4"/>
          </p:nvPr>
        </p:nvSpPr>
        <p:spPr>
          <a:xfrm>
            <a:off x="914400" y="1371600"/>
            <a:ext cx="7772400" cy="5029200"/>
          </a:xfrm>
        </p:spPr>
        <p:txBody>
          <a:bodyPr rtlCol="0"/>
          <a:lstStyle/>
          <a:p>
            <a:pPr marL="457200" indent="-457200" eaLnBrk="1" fontAlgn="auto" hangingPunct="1">
              <a:lnSpc>
                <a:spcPts val="4000"/>
              </a:lnSpc>
              <a:buFont typeface="Arial" pitchFamily="34" charset="0"/>
              <a:buChar char="•"/>
              <a:defRPr/>
            </a:pPr>
            <a:r>
              <a:rPr lang="en-US" sz="2600" dirty="0">
                <a:solidFill>
                  <a:schemeClr val="tx1"/>
                </a:solidFill>
              </a:rPr>
              <a:t>Age</a:t>
            </a:r>
          </a:p>
          <a:p>
            <a:pPr marL="457200" indent="-457200" eaLnBrk="1" fontAlgn="auto" hangingPunct="1">
              <a:lnSpc>
                <a:spcPts val="4000"/>
              </a:lnSpc>
              <a:buFont typeface="Arial" pitchFamily="34" charset="0"/>
              <a:buChar char="•"/>
              <a:defRPr/>
            </a:pPr>
            <a:r>
              <a:rPr lang="en-US" sz="2600" dirty="0">
                <a:solidFill>
                  <a:schemeClr val="tx1"/>
                </a:solidFill>
              </a:rPr>
              <a:t>Gender/gender identity</a:t>
            </a:r>
          </a:p>
          <a:p>
            <a:pPr marL="457200" indent="-457200" eaLnBrk="1" fontAlgn="auto" hangingPunct="1">
              <a:lnSpc>
                <a:spcPts val="4000"/>
              </a:lnSpc>
              <a:buFont typeface="Arial" pitchFamily="34" charset="0"/>
              <a:buChar char="•"/>
              <a:defRPr/>
            </a:pPr>
            <a:r>
              <a:rPr lang="en-US" sz="2600" dirty="0">
                <a:solidFill>
                  <a:schemeClr val="tx1"/>
                </a:solidFill>
              </a:rPr>
              <a:t>Disabilities</a:t>
            </a:r>
          </a:p>
          <a:p>
            <a:pPr marL="457200" indent="-457200" eaLnBrk="1" fontAlgn="auto" hangingPunct="1">
              <a:lnSpc>
                <a:spcPts val="4000"/>
              </a:lnSpc>
              <a:buFont typeface="Arial" pitchFamily="34" charset="0"/>
              <a:buChar char="•"/>
              <a:defRPr/>
            </a:pPr>
            <a:r>
              <a:rPr lang="en-US" sz="2600" dirty="0">
                <a:solidFill>
                  <a:schemeClr val="tx1"/>
                </a:solidFill>
              </a:rPr>
              <a:t>Culture, ethnicity, religion</a:t>
            </a:r>
          </a:p>
          <a:p>
            <a:pPr marL="457200" indent="-457200" eaLnBrk="1" fontAlgn="auto" hangingPunct="1">
              <a:lnSpc>
                <a:spcPts val="4000"/>
              </a:lnSpc>
              <a:buFont typeface="Arial" pitchFamily="34" charset="0"/>
              <a:buChar char="•"/>
              <a:defRPr/>
            </a:pPr>
            <a:r>
              <a:rPr lang="en-US" sz="2600" dirty="0">
                <a:solidFill>
                  <a:schemeClr val="tx1"/>
                </a:solidFill>
              </a:rPr>
              <a:t>Sexual orientation</a:t>
            </a:r>
          </a:p>
          <a:p>
            <a:pPr marL="457200" indent="-457200" eaLnBrk="1" fontAlgn="auto" hangingPunct="1">
              <a:lnSpc>
                <a:spcPts val="4000"/>
              </a:lnSpc>
              <a:buFont typeface="Arial" pitchFamily="34" charset="0"/>
              <a:buChar char="•"/>
              <a:defRPr/>
            </a:pPr>
            <a:r>
              <a:rPr lang="en-US" sz="2600" dirty="0">
                <a:solidFill>
                  <a:schemeClr val="tx1"/>
                </a:solidFill>
              </a:rPr>
              <a:t>Victimization history</a:t>
            </a:r>
          </a:p>
          <a:p>
            <a:pPr marL="457200" indent="-457200" eaLnBrk="1" fontAlgn="auto" hangingPunct="1">
              <a:lnSpc>
                <a:spcPts val="4000"/>
              </a:lnSpc>
              <a:buFont typeface="Arial" pitchFamily="34" charset="0"/>
              <a:buChar char="•"/>
              <a:defRPr/>
            </a:pPr>
            <a:r>
              <a:rPr lang="en-US" sz="2600" dirty="0">
                <a:solidFill>
                  <a:schemeClr val="tx1"/>
                </a:solidFill>
              </a:rPr>
              <a:t>Abuse by an authority figure</a:t>
            </a:r>
          </a:p>
          <a:p>
            <a:pPr marL="457200" indent="-457200" eaLnBrk="1" fontAlgn="auto" hangingPunct="1">
              <a:lnSpc>
                <a:spcPts val="4000"/>
              </a:lnSpc>
              <a:buFont typeface="Arial" pitchFamily="34" charset="0"/>
              <a:buChar char="•"/>
              <a:defRPr/>
            </a:pPr>
            <a:r>
              <a:rPr lang="en-US" sz="2600" dirty="0">
                <a:solidFill>
                  <a:schemeClr val="tx1"/>
                </a:solidFill>
              </a:rPr>
              <a:t>Coping – support available</a:t>
            </a:r>
          </a:p>
          <a:p>
            <a:pPr marL="457200" indent="-457200" eaLnBrk="1" fontAlgn="auto" hangingPunct="1">
              <a:lnSpc>
                <a:spcPts val="4000"/>
              </a:lnSpc>
              <a:buFont typeface="Arial" pitchFamily="34" charset="0"/>
              <a:buChar char="•"/>
              <a:defRPr/>
            </a:pPr>
            <a:r>
              <a:rPr lang="en-US" sz="2600" dirty="0">
                <a:solidFill>
                  <a:schemeClr val="tx1"/>
                </a:solidFill>
              </a:rPr>
              <a:t>Consent/assent for exam</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EAC9-6DF3-4509-2A20-88E12A321CBC}"/>
              </a:ext>
            </a:extLst>
          </p:cNvPr>
          <p:cNvSpPr>
            <a:spLocks noGrp="1"/>
          </p:cNvSpPr>
          <p:nvPr>
            <p:ph type="title"/>
          </p:nvPr>
        </p:nvSpPr>
        <p:spPr>
          <a:xfrm>
            <a:off x="457200" y="80963"/>
            <a:ext cx="8229600" cy="1138237"/>
          </a:xfrm>
        </p:spPr>
        <p:txBody>
          <a:bodyPr rtlCol="0"/>
          <a:lstStyle/>
          <a:p>
            <a:pPr eaLnBrk="1" fontAlgn="auto" hangingPunct="1">
              <a:lnSpc>
                <a:spcPts val="3300"/>
              </a:lnSpc>
              <a:spcAft>
                <a:spcPts val="0"/>
              </a:spcAft>
              <a:defRPr/>
            </a:pPr>
            <a:r>
              <a:rPr lang="en-US" dirty="0"/>
              <a:t>What does a sexual assault forensic medical examination entail?</a:t>
            </a:r>
          </a:p>
        </p:txBody>
      </p:sp>
      <p:sp>
        <p:nvSpPr>
          <p:cNvPr id="3" name="Content Placeholder 2">
            <a:extLst>
              <a:ext uri="{FF2B5EF4-FFF2-40B4-BE49-F238E27FC236}">
                <a16:creationId xmlns:a16="http://schemas.microsoft.com/office/drawing/2014/main" id="{4BB0FCA7-07DE-016B-47CE-132FF919ABCF}"/>
              </a:ext>
            </a:extLst>
          </p:cNvPr>
          <p:cNvSpPr>
            <a:spLocks noGrp="1"/>
          </p:cNvSpPr>
          <p:nvPr>
            <p:ph sz="quarter" idx="4"/>
          </p:nvPr>
        </p:nvSpPr>
        <p:spPr>
          <a:xfrm>
            <a:off x="914400" y="1676400"/>
            <a:ext cx="7772400" cy="5181600"/>
          </a:xfrm>
        </p:spPr>
        <p:txBody>
          <a:bodyPr rtlCol="0"/>
          <a:lstStyle/>
          <a:p>
            <a:pPr marL="457200" indent="-457200" eaLnBrk="1" fontAlgn="auto" hangingPunct="1">
              <a:lnSpc>
                <a:spcPts val="4500"/>
              </a:lnSpc>
              <a:buFont typeface="Arial" pitchFamily="34" charset="0"/>
              <a:buChar char="•"/>
              <a:defRPr/>
            </a:pPr>
            <a:r>
              <a:rPr lang="en-US" dirty="0">
                <a:solidFill>
                  <a:schemeClr val="tx1"/>
                </a:solidFill>
              </a:rPr>
              <a:t>Collect medical forensic history from the patient</a:t>
            </a:r>
          </a:p>
          <a:p>
            <a:pPr marL="457200" indent="-457200" eaLnBrk="1" fontAlgn="auto" hangingPunct="1">
              <a:lnSpc>
                <a:spcPts val="4500"/>
              </a:lnSpc>
              <a:buFont typeface="Arial" pitchFamily="34" charset="0"/>
              <a:buChar char="•"/>
              <a:defRPr/>
            </a:pPr>
            <a:r>
              <a:rPr lang="en-US" dirty="0">
                <a:solidFill>
                  <a:schemeClr val="tx1"/>
                </a:solidFill>
              </a:rPr>
              <a:t>Head-to-toe examination to look for signs of trauma</a:t>
            </a:r>
          </a:p>
          <a:p>
            <a:pPr marL="457200" indent="-457200" eaLnBrk="1" fontAlgn="auto" hangingPunct="1">
              <a:lnSpc>
                <a:spcPts val="4500"/>
              </a:lnSpc>
              <a:buFont typeface="Arial" pitchFamily="34" charset="0"/>
              <a:buChar char="•"/>
              <a:defRPr/>
            </a:pPr>
            <a:r>
              <a:rPr lang="en-US" dirty="0">
                <a:solidFill>
                  <a:schemeClr val="tx1"/>
                </a:solidFill>
              </a:rPr>
              <a:t>Detailed Ano-Genital Exam to assess for trauma</a:t>
            </a:r>
          </a:p>
          <a:p>
            <a:pPr marL="457200" indent="-457200" eaLnBrk="1" fontAlgn="auto" hangingPunct="1">
              <a:lnSpc>
                <a:spcPts val="4500"/>
              </a:lnSpc>
              <a:buFont typeface="Arial" pitchFamily="34" charset="0"/>
              <a:buChar char="•"/>
              <a:defRPr/>
            </a:pPr>
            <a:r>
              <a:rPr lang="en-US" dirty="0">
                <a:solidFill>
                  <a:schemeClr val="tx1"/>
                </a:solidFill>
              </a:rPr>
              <a:t>Collection of forensic evidence</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CB2F-0A57-C5F9-91DD-42B5D0AFCB4A}"/>
              </a:ext>
            </a:extLst>
          </p:cNvPr>
          <p:cNvSpPr>
            <a:spLocks noGrp="1"/>
          </p:cNvSpPr>
          <p:nvPr>
            <p:ph type="title"/>
          </p:nvPr>
        </p:nvSpPr>
        <p:spPr>
          <a:xfrm>
            <a:off x="457200" y="80963"/>
            <a:ext cx="8229600" cy="1062037"/>
          </a:xfrm>
        </p:spPr>
        <p:txBody>
          <a:bodyPr rtlCol="0"/>
          <a:lstStyle/>
          <a:p>
            <a:pPr eaLnBrk="1" fontAlgn="auto" hangingPunct="1">
              <a:spcAft>
                <a:spcPts val="0"/>
              </a:spcAft>
              <a:defRPr/>
            </a:pPr>
            <a:r>
              <a:rPr lang="en-US" dirty="0"/>
              <a:t>First Steps</a:t>
            </a:r>
          </a:p>
        </p:txBody>
      </p:sp>
      <p:sp>
        <p:nvSpPr>
          <p:cNvPr id="51203" name="Content Placeholder 2">
            <a:extLst>
              <a:ext uri="{FF2B5EF4-FFF2-40B4-BE49-F238E27FC236}">
                <a16:creationId xmlns:a16="http://schemas.microsoft.com/office/drawing/2014/main" id="{D094FD94-17E5-A2A6-3C67-96EACAB19713}"/>
              </a:ext>
            </a:extLst>
          </p:cNvPr>
          <p:cNvSpPr>
            <a:spLocks noGrp="1"/>
          </p:cNvSpPr>
          <p:nvPr>
            <p:ph sz="quarter" idx="4"/>
          </p:nvPr>
        </p:nvSpPr>
        <p:spPr/>
        <p:txBody>
          <a:bodyPr/>
          <a:lstStyle/>
          <a:p>
            <a:pPr eaLnBrk="1" hangingPunct="1">
              <a:spcBef>
                <a:spcPct val="0"/>
              </a:spcBef>
              <a:spcAft>
                <a:spcPct val="0"/>
              </a:spcAft>
            </a:pPr>
            <a:endParaRPr lang="en-US" altLang="en-US">
              <a:solidFill>
                <a:schemeClr val="tx1"/>
              </a:solidFill>
            </a:endParaRPr>
          </a:p>
          <a:p>
            <a:pPr algn="ctr" eaLnBrk="1" hangingPunct="1">
              <a:spcBef>
                <a:spcPct val="0"/>
              </a:spcBef>
              <a:spcAft>
                <a:spcPct val="0"/>
              </a:spcAft>
            </a:pPr>
            <a:r>
              <a:rPr lang="en-US" altLang="en-US" sz="4000">
                <a:solidFill>
                  <a:schemeClr val="tx1"/>
                </a:solidFill>
              </a:rPr>
              <a:t>Step 1:</a:t>
            </a:r>
          </a:p>
          <a:p>
            <a:pPr algn="ctr" eaLnBrk="1" hangingPunct="1">
              <a:spcBef>
                <a:spcPct val="0"/>
              </a:spcBef>
              <a:spcAft>
                <a:spcPct val="0"/>
              </a:spcAft>
            </a:pPr>
            <a:r>
              <a:rPr lang="en-US" altLang="en-US">
                <a:solidFill>
                  <a:schemeClr val="tx1"/>
                </a:solidFill>
              </a:rPr>
              <a:t>Affidavit – Giving Consent</a:t>
            </a:r>
          </a:p>
          <a:p>
            <a:pPr algn="ctr" eaLnBrk="1" hangingPunct="1">
              <a:spcBef>
                <a:spcPct val="0"/>
              </a:spcBef>
              <a:spcAft>
                <a:spcPct val="0"/>
              </a:spcAft>
            </a:pPr>
            <a:r>
              <a:rPr lang="en-US" altLang="en-US">
                <a:solidFill>
                  <a:schemeClr val="tx1"/>
                </a:solidFill>
              </a:rPr>
              <a:t>Patient Information</a:t>
            </a:r>
          </a:p>
          <a:p>
            <a:pPr eaLnBrk="1" hangingPunct="1">
              <a:spcBef>
                <a:spcPct val="0"/>
              </a:spcBef>
              <a:spcAft>
                <a:spcPct val="0"/>
              </a:spcAft>
            </a:pPr>
            <a:endParaRPr lang="en-US" altLang="en-US">
              <a:solidFill>
                <a:schemeClr val="tx1"/>
              </a:solidFill>
            </a:endParaRPr>
          </a:p>
          <a:p>
            <a:pPr algn="ctr" eaLnBrk="1" hangingPunct="1">
              <a:spcBef>
                <a:spcPct val="0"/>
              </a:spcBef>
              <a:spcAft>
                <a:spcPct val="0"/>
              </a:spcAft>
            </a:pPr>
            <a:r>
              <a:rPr lang="en-US" altLang="en-US" sz="4000">
                <a:solidFill>
                  <a:schemeClr val="tx1"/>
                </a:solidFill>
              </a:rPr>
              <a:t>Step 2a:</a:t>
            </a:r>
          </a:p>
          <a:p>
            <a:pPr algn="ctr" eaLnBrk="1" hangingPunct="1">
              <a:spcBef>
                <a:spcPct val="0"/>
              </a:spcBef>
              <a:spcAft>
                <a:spcPct val="0"/>
              </a:spcAft>
            </a:pPr>
            <a:r>
              <a:rPr lang="en-US" altLang="en-US">
                <a:solidFill>
                  <a:schemeClr val="tx1"/>
                </a:solidFill>
              </a:rPr>
              <a:t>History of Assault</a:t>
            </a:r>
          </a:p>
          <a:p>
            <a:pPr algn="ctr" eaLnBrk="1" hangingPunct="1">
              <a:spcBef>
                <a:spcPct val="0"/>
              </a:spcBef>
              <a:spcAft>
                <a:spcPct val="0"/>
              </a:spcAft>
            </a:pPr>
            <a:endParaRPr lang="en-US" altLang="en-US">
              <a:solidFill>
                <a:schemeClr val="tx1"/>
              </a:solidFill>
            </a:endParaRPr>
          </a:p>
          <a:p>
            <a:pPr algn="ctr" eaLnBrk="1" hangingPunct="1">
              <a:spcBef>
                <a:spcPct val="0"/>
              </a:spcBef>
              <a:spcAft>
                <a:spcPct val="0"/>
              </a:spcAft>
            </a:pPr>
            <a:r>
              <a:rPr lang="en-US" altLang="en-US" sz="4000">
                <a:solidFill>
                  <a:schemeClr val="tx1"/>
                </a:solidFill>
              </a:rPr>
              <a:t>Step 2b:</a:t>
            </a:r>
          </a:p>
          <a:p>
            <a:pPr algn="ctr" eaLnBrk="1" hangingPunct="1">
              <a:spcBef>
                <a:spcPct val="0"/>
              </a:spcBef>
              <a:spcAft>
                <a:spcPct val="0"/>
              </a:spcAft>
            </a:pPr>
            <a:r>
              <a:rPr lang="en-US" altLang="en-US">
                <a:solidFill>
                  <a:schemeClr val="tx1"/>
                </a:solidFill>
              </a:rPr>
              <a:t>Medical History</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DA8D-B6FF-26A3-4F06-A34FF1365203}"/>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Step 3: Clothing Collection</a:t>
            </a:r>
          </a:p>
        </p:txBody>
      </p:sp>
      <p:pic>
        <p:nvPicPr>
          <p:cNvPr id="53251" name="Content Placeholder 2">
            <a:extLst>
              <a:ext uri="{FF2B5EF4-FFF2-40B4-BE49-F238E27FC236}">
                <a16:creationId xmlns:a16="http://schemas.microsoft.com/office/drawing/2014/main" id="{FEA7B5C2-30DA-30E8-5C63-9F4FAD6AA57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300163" y="1371600"/>
            <a:ext cx="6543675" cy="4754563"/>
          </a:xfr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1911-C8BF-D8AB-C24E-01A15B05928A}"/>
              </a:ext>
            </a:extLst>
          </p:cNvPr>
          <p:cNvSpPr>
            <a:spLocks noGrp="1"/>
          </p:cNvSpPr>
          <p:nvPr>
            <p:ph type="title"/>
          </p:nvPr>
        </p:nvSpPr>
        <p:spPr>
          <a:xfrm>
            <a:off x="481013" y="228600"/>
            <a:ext cx="8229600" cy="889000"/>
          </a:xfrm>
        </p:spPr>
        <p:txBody>
          <a:bodyPr/>
          <a:lstStyle/>
          <a:p>
            <a:pPr>
              <a:defRPr/>
            </a:pPr>
            <a:r>
              <a:rPr lang="en-US" dirty="0"/>
              <a:t>Step 4: Debris Collection</a:t>
            </a:r>
          </a:p>
        </p:txBody>
      </p:sp>
      <p:pic>
        <p:nvPicPr>
          <p:cNvPr id="4" name="Picture 3" descr="Debris collection">
            <a:extLst>
              <a:ext uri="{FF2B5EF4-FFF2-40B4-BE49-F238E27FC236}">
                <a16:creationId xmlns:a16="http://schemas.microsoft.com/office/drawing/2014/main" id="{20D175BE-6595-EFE6-A864-2A3F99A7E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00188"/>
            <a:ext cx="33686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B14E-F307-A515-4C54-DE5A286704BF}"/>
              </a:ext>
            </a:extLst>
          </p:cNvPr>
          <p:cNvSpPr>
            <a:spLocks noGrp="1"/>
          </p:cNvSpPr>
          <p:nvPr>
            <p:ph type="title"/>
          </p:nvPr>
        </p:nvSpPr>
        <p:spPr>
          <a:xfrm>
            <a:off x="457200" y="80963"/>
            <a:ext cx="8229600" cy="889000"/>
          </a:xfrm>
        </p:spPr>
        <p:txBody>
          <a:bodyPr/>
          <a:lstStyle/>
          <a:p>
            <a:pPr>
              <a:defRPr/>
            </a:pPr>
            <a:r>
              <a:rPr lang="en-US" dirty="0"/>
              <a:t>Step 5: Oral Swabs &amp; Smears</a:t>
            </a:r>
          </a:p>
        </p:txBody>
      </p:sp>
      <p:pic>
        <p:nvPicPr>
          <p:cNvPr id="5" name="Picture 3" descr="Oral collection">
            <a:extLst>
              <a:ext uri="{FF2B5EF4-FFF2-40B4-BE49-F238E27FC236}">
                <a16:creationId xmlns:a16="http://schemas.microsoft.com/office/drawing/2014/main" id="{49A8F4F2-71BB-F82F-7B81-0F5E847F5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5814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3C9B-F64E-7907-E8FE-37941CB4BE50}"/>
              </a:ext>
            </a:extLst>
          </p:cNvPr>
          <p:cNvSpPr>
            <a:spLocks noGrp="1"/>
          </p:cNvSpPr>
          <p:nvPr>
            <p:ph type="title"/>
          </p:nvPr>
        </p:nvSpPr>
        <p:spPr>
          <a:xfrm>
            <a:off x="0" y="152400"/>
            <a:ext cx="9144000" cy="1062038"/>
          </a:xfrm>
        </p:spPr>
        <p:txBody>
          <a:bodyPr rtlCol="0"/>
          <a:lstStyle/>
          <a:p>
            <a:pPr eaLnBrk="1" fontAlgn="auto" hangingPunct="1">
              <a:spcAft>
                <a:spcPts val="0"/>
              </a:spcAft>
              <a:defRPr/>
            </a:pPr>
            <a:r>
              <a:rPr lang="en-US" dirty="0"/>
              <a:t>Evidence Protocol and Forensic Exams</a:t>
            </a:r>
          </a:p>
        </p:txBody>
      </p:sp>
      <p:sp>
        <p:nvSpPr>
          <p:cNvPr id="15363" name="Content Placeholder 2">
            <a:extLst>
              <a:ext uri="{FF2B5EF4-FFF2-40B4-BE49-F238E27FC236}">
                <a16:creationId xmlns:a16="http://schemas.microsoft.com/office/drawing/2014/main" id="{8B2FA5BA-4086-8605-2F84-07BBFCDB3F19}"/>
              </a:ext>
            </a:extLst>
          </p:cNvPr>
          <p:cNvSpPr>
            <a:spLocks noGrp="1"/>
          </p:cNvSpPr>
          <p:nvPr>
            <p:ph sz="quarter" idx="4"/>
          </p:nvPr>
        </p:nvSpPr>
        <p:spPr>
          <a:xfrm>
            <a:off x="609600" y="1676400"/>
            <a:ext cx="8153400" cy="4419600"/>
          </a:xfrm>
        </p:spPr>
        <p:txBody>
          <a:bodyPr/>
          <a:lstStyle/>
          <a:p>
            <a:pPr eaLnBrk="1" hangingPunct="1">
              <a:spcBef>
                <a:spcPct val="0"/>
              </a:spcBef>
              <a:spcAft>
                <a:spcPct val="0"/>
              </a:spcAft>
            </a:pPr>
            <a:r>
              <a:rPr lang="en-US" altLang="en-US" sz="2000" i="1" dirty="0">
                <a:solidFill>
                  <a:schemeClr val="tx1"/>
                </a:solidFill>
              </a:rPr>
              <a:t>§115.(3)21 Evidence protocol and forensic medical examinations </a:t>
            </a:r>
            <a:endParaRPr lang="en-US" altLang="en-US" sz="2000" dirty="0">
              <a:solidFill>
                <a:schemeClr val="tx1"/>
              </a:solidFill>
            </a:endParaRPr>
          </a:p>
          <a:p>
            <a:pPr eaLnBrk="1" hangingPunct="1">
              <a:spcBef>
                <a:spcPts val="600"/>
              </a:spcBef>
              <a:spcAft>
                <a:spcPct val="0"/>
              </a:spcAft>
              <a:buFont typeface="Arial" panose="020B0604020202020204" pitchFamily="34" charset="0"/>
              <a:buChar char="•"/>
            </a:pPr>
            <a:r>
              <a:rPr lang="en-US" altLang="en-US" sz="2000" dirty="0">
                <a:solidFill>
                  <a:schemeClr val="tx1"/>
                </a:solidFill>
              </a:rPr>
              <a:t>Follow a uniform evidence protocol that is developmentally appropriate and based on DOJ’s National Protocol for Sexual Assault Medical Forensic Exams, Adult</a:t>
            </a:r>
            <a:r>
              <a:rPr lang="en-US" altLang="en-US" sz="2000">
                <a:solidFill>
                  <a:schemeClr val="tx1"/>
                </a:solidFill>
              </a:rPr>
              <a:t>/Adolescents.</a:t>
            </a:r>
            <a:endParaRPr lang="en-US" altLang="en-US" sz="2000" dirty="0">
              <a:solidFill>
                <a:schemeClr val="tx1"/>
              </a:solidFill>
            </a:endParaRPr>
          </a:p>
          <a:p>
            <a:pPr eaLnBrk="1" hangingPunct="1">
              <a:spcBef>
                <a:spcPts val="600"/>
              </a:spcBef>
              <a:spcAft>
                <a:spcPct val="0"/>
              </a:spcAft>
              <a:buFont typeface="Arial" panose="020B0604020202020204" pitchFamily="34" charset="0"/>
              <a:buChar char="•"/>
            </a:pPr>
            <a:r>
              <a:rPr lang="en-US" altLang="en-US" sz="2000" dirty="0">
                <a:solidFill>
                  <a:schemeClr val="tx1"/>
                </a:solidFill>
              </a:rPr>
              <a:t>Offer all survivors access to exams, at no cost, when appropriate.</a:t>
            </a:r>
          </a:p>
          <a:p>
            <a:pPr eaLnBrk="1" hangingPunct="1">
              <a:spcBef>
                <a:spcPts val="600"/>
              </a:spcBef>
              <a:spcAft>
                <a:spcPct val="0"/>
              </a:spcAft>
              <a:buFont typeface="Arial" panose="020B0604020202020204" pitchFamily="34" charset="0"/>
              <a:buChar char="•"/>
            </a:pPr>
            <a:r>
              <a:rPr lang="en-US" altLang="en-US" sz="2000" dirty="0">
                <a:solidFill>
                  <a:schemeClr val="tx1"/>
                </a:solidFill>
              </a:rPr>
              <a:t>Exams must be performed by qualified medical professionals, such as Sexual Assault Nurse Examiners. </a:t>
            </a:r>
          </a:p>
          <a:p>
            <a:pPr eaLnBrk="1" hangingPunct="1">
              <a:spcBef>
                <a:spcPct val="0"/>
              </a:spcBef>
              <a:spcAft>
                <a:spcPct val="0"/>
              </a:spcAft>
            </a:pPr>
            <a:endParaRPr lang="en-US" altLang="en-US" sz="1400" strike="sngStrike" dirty="0"/>
          </a:p>
          <a:p>
            <a:pPr eaLnBrk="1" hangingPunct="1">
              <a:spcBef>
                <a:spcPct val="0"/>
              </a:spcBef>
              <a:spcAft>
                <a:spcPct val="0"/>
              </a:spcAft>
            </a:pPr>
            <a:r>
              <a:rPr lang="en-US" altLang="en-US" sz="1400" dirty="0">
                <a:solidFill>
                  <a:schemeClr val="tx1"/>
                </a:solidFill>
              </a:rPr>
              <a:t> </a:t>
            </a:r>
          </a:p>
          <a:p>
            <a:pPr eaLnBrk="1" hangingPunct="1">
              <a:spcBef>
                <a:spcPct val="0"/>
              </a:spcBef>
              <a:spcAft>
                <a:spcPct val="0"/>
              </a:spcAft>
              <a:buFont typeface="Arial" panose="020B0604020202020204" pitchFamily="34" charset="0"/>
              <a:buChar char="•"/>
            </a:pPr>
            <a:endParaRPr lang="en-US" altLang="en-US" dirty="0">
              <a:solidFill>
                <a:schemeClr val="tx1"/>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ED2C-20FE-CC22-12B7-8450BE759D1D}"/>
              </a:ext>
            </a:extLst>
          </p:cNvPr>
          <p:cNvSpPr>
            <a:spLocks noGrp="1"/>
          </p:cNvSpPr>
          <p:nvPr>
            <p:ph type="title"/>
          </p:nvPr>
        </p:nvSpPr>
        <p:spPr>
          <a:xfrm>
            <a:off x="457200" y="152400"/>
            <a:ext cx="8229600" cy="889000"/>
          </a:xfrm>
        </p:spPr>
        <p:txBody>
          <a:bodyPr/>
          <a:lstStyle/>
          <a:p>
            <a:pPr>
              <a:lnSpc>
                <a:spcPts val="3300"/>
              </a:lnSpc>
              <a:defRPr/>
            </a:pPr>
            <a:r>
              <a:rPr lang="en-US" dirty="0"/>
              <a:t>Step 6A: Vaginal Swabs &amp; Smears</a:t>
            </a:r>
            <a:br>
              <a:rPr lang="en-US" dirty="0"/>
            </a:br>
            <a:r>
              <a:rPr lang="en-US" dirty="0"/>
              <a:t>Step 6B: Penile Swabs &amp; Smears</a:t>
            </a:r>
          </a:p>
        </p:txBody>
      </p:sp>
      <p:pic>
        <p:nvPicPr>
          <p:cNvPr id="4" name="Picture 3" descr="Vaginal Collection">
            <a:extLst>
              <a:ext uri="{FF2B5EF4-FFF2-40B4-BE49-F238E27FC236}">
                <a16:creationId xmlns:a16="http://schemas.microsoft.com/office/drawing/2014/main" id="{45352BC0-080C-FCDE-BBBE-422D6EB20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600200"/>
            <a:ext cx="48387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A20D-2835-7B73-1BA1-6DDA0FB9FB06}"/>
              </a:ext>
            </a:extLst>
          </p:cNvPr>
          <p:cNvSpPr>
            <a:spLocks noGrp="1"/>
          </p:cNvSpPr>
          <p:nvPr>
            <p:ph type="title"/>
          </p:nvPr>
        </p:nvSpPr>
        <p:spPr>
          <a:xfrm>
            <a:off x="457200" y="80963"/>
            <a:ext cx="8229600" cy="889000"/>
          </a:xfrm>
        </p:spPr>
        <p:txBody>
          <a:bodyPr/>
          <a:lstStyle/>
          <a:p>
            <a:pPr>
              <a:defRPr/>
            </a:pPr>
            <a:r>
              <a:rPr lang="en-US" dirty="0"/>
              <a:t>Step 7: Rectal Swab &amp; Smear</a:t>
            </a:r>
          </a:p>
        </p:txBody>
      </p:sp>
      <p:pic>
        <p:nvPicPr>
          <p:cNvPr id="61443" name="Picture 3" descr="rectal swabs">
            <a:extLst>
              <a:ext uri="{FF2B5EF4-FFF2-40B4-BE49-F238E27FC236}">
                <a16:creationId xmlns:a16="http://schemas.microsoft.com/office/drawing/2014/main" id="{AEB7E3D3-DA38-2987-4239-319E69839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957388"/>
            <a:ext cx="508476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749C-BDEC-1A38-2132-54ED69C7F5ED}"/>
              </a:ext>
            </a:extLst>
          </p:cNvPr>
          <p:cNvSpPr>
            <a:spLocks noGrp="1"/>
          </p:cNvSpPr>
          <p:nvPr>
            <p:ph type="title"/>
          </p:nvPr>
        </p:nvSpPr>
        <p:spPr>
          <a:xfrm>
            <a:off x="457200" y="228600"/>
            <a:ext cx="8229600" cy="889000"/>
          </a:xfrm>
        </p:spPr>
        <p:txBody>
          <a:bodyPr/>
          <a:lstStyle/>
          <a:p>
            <a:pPr>
              <a:defRPr/>
            </a:pPr>
            <a:r>
              <a:rPr lang="en-US" dirty="0"/>
              <a:t>Step 8: Head Hair Combings</a:t>
            </a:r>
          </a:p>
        </p:txBody>
      </p:sp>
      <p:pic>
        <p:nvPicPr>
          <p:cNvPr id="4" name="Picture 3" descr="head combings">
            <a:extLst>
              <a:ext uri="{FF2B5EF4-FFF2-40B4-BE49-F238E27FC236}">
                <a16:creationId xmlns:a16="http://schemas.microsoft.com/office/drawing/2014/main" id="{CB353581-5597-048F-A01A-721DAE3C6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1835150"/>
            <a:ext cx="54133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B90B-C78E-E13D-132F-4AC948DED551}"/>
              </a:ext>
            </a:extLst>
          </p:cNvPr>
          <p:cNvSpPr>
            <a:spLocks noGrp="1"/>
          </p:cNvSpPr>
          <p:nvPr>
            <p:ph type="title"/>
          </p:nvPr>
        </p:nvSpPr>
        <p:spPr>
          <a:xfrm>
            <a:off x="457200" y="152400"/>
            <a:ext cx="8229600" cy="889000"/>
          </a:xfrm>
        </p:spPr>
        <p:txBody>
          <a:bodyPr/>
          <a:lstStyle/>
          <a:p>
            <a:pPr>
              <a:defRPr/>
            </a:pPr>
            <a:r>
              <a:rPr lang="en-US" dirty="0"/>
              <a:t>Step 9: Pulled Head Hairs</a:t>
            </a:r>
          </a:p>
        </p:txBody>
      </p:sp>
      <p:pic>
        <p:nvPicPr>
          <p:cNvPr id="4" name="Picture 3" descr="head hair pulling">
            <a:extLst>
              <a:ext uri="{FF2B5EF4-FFF2-40B4-BE49-F238E27FC236}">
                <a16:creationId xmlns:a16="http://schemas.microsoft.com/office/drawing/2014/main" id="{B741C5DE-F6C6-4554-D3AB-6FC22F8F6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1957388"/>
            <a:ext cx="508476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21F4-0801-3C98-84D7-EB1A7504B707}"/>
              </a:ext>
            </a:extLst>
          </p:cNvPr>
          <p:cNvSpPr>
            <a:spLocks noGrp="1"/>
          </p:cNvSpPr>
          <p:nvPr>
            <p:ph type="title"/>
          </p:nvPr>
        </p:nvSpPr>
        <p:spPr>
          <a:xfrm>
            <a:off x="457200" y="80963"/>
            <a:ext cx="8229600" cy="1214437"/>
          </a:xfrm>
        </p:spPr>
        <p:txBody>
          <a:bodyPr/>
          <a:lstStyle/>
          <a:p>
            <a:pPr>
              <a:lnSpc>
                <a:spcPts val="3300"/>
              </a:lnSpc>
              <a:defRPr/>
            </a:pPr>
            <a:r>
              <a:rPr lang="en-US" dirty="0"/>
              <a:t>Step 10: Pubic Hair Combings</a:t>
            </a:r>
            <a:br>
              <a:rPr lang="en-US" dirty="0"/>
            </a:br>
            <a:r>
              <a:rPr lang="en-US" dirty="0"/>
              <a:t>Step 11: Pulled Pubic Hair</a:t>
            </a:r>
          </a:p>
        </p:txBody>
      </p:sp>
      <p:pic>
        <p:nvPicPr>
          <p:cNvPr id="4" name="Picture 3" descr="pubic hair combing">
            <a:extLst>
              <a:ext uri="{FF2B5EF4-FFF2-40B4-BE49-F238E27FC236}">
                <a16:creationId xmlns:a16="http://schemas.microsoft.com/office/drawing/2014/main" id="{0C4A4304-F6A0-DFB5-DA35-CEFF431DC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31963"/>
            <a:ext cx="342265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ulled pubic hair">
            <a:extLst>
              <a:ext uri="{FF2B5EF4-FFF2-40B4-BE49-F238E27FC236}">
                <a16:creationId xmlns:a16="http://schemas.microsoft.com/office/drawing/2014/main" id="{21697C3E-1E1B-7418-4391-A1C710727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92275"/>
            <a:ext cx="33242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22FD-81D9-6B10-6D0B-61FE2F214F86}"/>
              </a:ext>
            </a:extLst>
          </p:cNvPr>
          <p:cNvSpPr>
            <a:spLocks noGrp="1"/>
          </p:cNvSpPr>
          <p:nvPr>
            <p:ph type="title"/>
          </p:nvPr>
        </p:nvSpPr>
        <p:spPr>
          <a:xfrm>
            <a:off x="457200" y="80963"/>
            <a:ext cx="8229600" cy="889000"/>
          </a:xfrm>
        </p:spPr>
        <p:txBody>
          <a:bodyPr/>
          <a:lstStyle/>
          <a:p>
            <a:pPr>
              <a:defRPr/>
            </a:pPr>
            <a:r>
              <a:rPr lang="en-US" dirty="0"/>
              <a:t>Step 12: Saliva Sample</a:t>
            </a:r>
          </a:p>
        </p:txBody>
      </p:sp>
      <p:pic>
        <p:nvPicPr>
          <p:cNvPr id="4" name="Picture 3" descr="known saliva">
            <a:extLst>
              <a:ext uri="{FF2B5EF4-FFF2-40B4-BE49-F238E27FC236}">
                <a16:creationId xmlns:a16="http://schemas.microsoft.com/office/drawing/2014/main" id="{522C9B2D-12D1-8FB1-4EF8-68709EBEF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20875"/>
            <a:ext cx="51816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C386-55A8-5CAF-8F90-D96B2BAA06D2}"/>
              </a:ext>
            </a:extLst>
          </p:cNvPr>
          <p:cNvSpPr>
            <a:spLocks noGrp="1"/>
          </p:cNvSpPr>
          <p:nvPr>
            <p:ph type="title"/>
          </p:nvPr>
        </p:nvSpPr>
        <p:spPr>
          <a:xfrm>
            <a:off x="457200" y="80963"/>
            <a:ext cx="8229600" cy="1138237"/>
          </a:xfrm>
        </p:spPr>
        <p:txBody>
          <a:bodyPr rtlCol="0"/>
          <a:lstStyle/>
          <a:p>
            <a:pPr eaLnBrk="1" fontAlgn="auto" hangingPunct="1">
              <a:spcAft>
                <a:spcPts val="0"/>
              </a:spcAft>
              <a:defRPr/>
            </a:pPr>
            <a:r>
              <a:rPr lang="en-US" dirty="0"/>
              <a:t>Final Steps</a:t>
            </a:r>
          </a:p>
        </p:txBody>
      </p:sp>
      <p:sp>
        <p:nvSpPr>
          <p:cNvPr id="71683" name="Content Placeholder 2">
            <a:extLst>
              <a:ext uri="{FF2B5EF4-FFF2-40B4-BE49-F238E27FC236}">
                <a16:creationId xmlns:a16="http://schemas.microsoft.com/office/drawing/2014/main" id="{D8EF8279-20C3-C581-74EE-AB7B7C3E4390}"/>
              </a:ext>
            </a:extLst>
          </p:cNvPr>
          <p:cNvSpPr>
            <a:spLocks noGrp="1"/>
          </p:cNvSpPr>
          <p:nvPr>
            <p:ph sz="quarter" idx="4"/>
          </p:nvPr>
        </p:nvSpPr>
        <p:spPr>
          <a:xfrm>
            <a:off x="914400" y="1447800"/>
            <a:ext cx="7772400" cy="4953000"/>
          </a:xfrm>
        </p:spPr>
        <p:txBody>
          <a:bodyPr/>
          <a:lstStyle/>
          <a:p>
            <a:pPr marL="457200" indent="-457200">
              <a:spcBef>
                <a:spcPts val="600"/>
              </a:spcBef>
              <a:spcAft>
                <a:spcPts val="1200"/>
              </a:spcAft>
              <a:buFont typeface="Arial" panose="020B0604020202020204" pitchFamily="34" charset="0"/>
              <a:buChar char="•"/>
            </a:pPr>
            <a:r>
              <a:rPr lang="en-US" altLang="en-US" sz="2600">
                <a:solidFill>
                  <a:schemeClr val="tx1"/>
                </a:solidFill>
                <a:cs typeface="Arial" panose="020B0604020202020204" pitchFamily="34" charset="0"/>
              </a:rPr>
              <a:t>Police evidence seals are affixed where indicated, dated &amp; initialed by examiner.</a:t>
            </a:r>
          </a:p>
          <a:p>
            <a:pPr marL="457200" indent="-457200">
              <a:spcBef>
                <a:spcPts val="600"/>
              </a:spcBef>
              <a:spcAft>
                <a:spcPts val="1200"/>
              </a:spcAft>
              <a:buFont typeface="Arial" panose="020B0604020202020204" pitchFamily="34" charset="0"/>
              <a:buChar char="•"/>
            </a:pPr>
            <a:r>
              <a:rPr lang="en-US" altLang="en-US" sz="2600">
                <a:solidFill>
                  <a:schemeClr val="tx1"/>
                </a:solidFill>
                <a:cs typeface="Arial" panose="020B0604020202020204" pitchFamily="34" charset="0"/>
              </a:rPr>
              <a:t>ALL requested information if filled out.</a:t>
            </a:r>
          </a:p>
          <a:p>
            <a:pPr marL="457200" indent="-457200">
              <a:spcBef>
                <a:spcPts val="600"/>
              </a:spcBef>
              <a:spcAft>
                <a:spcPts val="1200"/>
              </a:spcAft>
              <a:buFont typeface="Arial" panose="020B0604020202020204" pitchFamily="34" charset="0"/>
              <a:buChar char="•"/>
            </a:pPr>
            <a:r>
              <a:rPr lang="en-US" altLang="en-US" sz="2600">
                <a:solidFill>
                  <a:schemeClr val="tx1"/>
                </a:solidFill>
                <a:cs typeface="Arial" panose="020B0604020202020204" pitchFamily="34" charset="0"/>
              </a:rPr>
              <a:t>Offer prophylaxis for sexually transmitted infections and pregnancy, if necessary</a:t>
            </a:r>
          </a:p>
          <a:p>
            <a:pPr marL="457200" indent="-457200">
              <a:spcBef>
                <a:spcPts val="600"/>
              </a:spcBef>
              <a:spcAft>
                <a:spcPts val="1200"/>
              </a:spcAft>
              <a:buFont typeface="Arial" panose="020B0604020202020204" pitchFamily="34" charset="0"/>
              <a:buChar char="•"/>
            </a:pPr>
            <a:r>
              <a:rPr lang="en-US" altLang="en-US" sz="2600">
                <a:solidFill>
                  <a:schemeClr val="tx1"/>
                </a:solidFill>
                <a:cs typeface="Arial" panose="020B0604020202020204" pitchFamily="34" charset="0"/>
              </a:rPr>
              <a:t>Provide discharge instructions and referrals</a:t>
            </a:r>
          </a:p>
          <a:p>
            <a:pPr marL="457200" indent="-457200" eaLnBrk="1" hangingPunct="1">
              <a:spcBef>
                <a:spcPct val="0"/>
              </a:spcBef>
              <a:spcAft>
                <a:spcPct val="0"/>
              </a:spcAft>
              <a:buFont typeface="Arial" panose="020B0604020202020204" pitchFamily="34" charset="0"/>
              <a:buChar char="•"/>
            </a:pPr>
            <a:endParaRPr lang="en-US" altLang="en-US">
              <a:solidFill>
                <a:schemeClr val="tx1"/>
              </a:solidFill>
              <a:cs typeface="Arial" panose="020B0604020202020204" pitchFamily="34" charset="0"/>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9D37-371B-9E05-45D6-FDB7F11B0D03}"/>
              </a:ext>
            </a:extLst>
          </p:cNvPr>
          <p:cNvSpPr>
            <a:spLocks noGrp="1"/>
          </p:cNvSpPr>
          <p:nvPr>
            <p:ph type="title"/>
          </p:nvPr>
        </p:nvSpPr>
        <p:spPr>
          <a:xfrm>
            <a:off x="457200" y="80963"/>
            <a:ext cx="8229600" cy="985837"/>
          </a:xfrm>
        </p:spPr>
        <p:txBody>
          <a:bodyPr rtlCol="0"/>
          <a:lstStyle/>
          <a:p>
            <a:pPr eaLnBrk="1" fontAlgn="auto" hangingPunct="1">
              <a:spcAft>
                <a:spcPts val="0"/>
              </a:spcAft>
              <a:defRPr/>
            </a:pPr>
            <a:r>
              <a:rPr lang="en-US" dirty="0"/>
              <a:t>Documentation</a:t>
            </a:r>
          </a:p>
        </p:txBody>
      </p:sp>
      <p:pic>
        <p:nvPicPr>
          <p:cNvPr id="73731" name="Content Placeholder 3">
            <a:extLst>
              <a:ext uri="{FF2B5EF4-FFF2-40B4-BE49-F238E27FC236}">
                <a16:creationId xmlns:a16="http://schemas.microsoft.com/office/drawing/2014/main" id="{78874895-1191-DE7B-DE70-0CDB524A9D1F}"/>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452563" y="1447800"/>
            <a:ext cx="6238875" cy="4678363"/>
          </a:xfrm>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AF8D-13A0-AF05-538A-04FCC81BE1EE}"/>
              </a:ext>
            </a:extLst>
          </p:cNvPr>
          <p:cNvSpPr>
            <a:spLocks noGrp="1"/>
          </p:cNvSpPr>
          <p:nvPr>
            <p:ph type="title"/>
          </p:nvPr>
        </p:nvSpPr>
        <p:spPr>
          <a:xfrm>
            <a:off x="457200" y="152400"/>
            <a:ext cx="8229600" cy="990600"/>
          </a:xfrm>
        </p:spPr>
        <p:txBody>
          <a:bodyPr rtlCol="0"/>
          <a:lstStyle/>
          <a:p>
            <a:pPr eaLnBrk="1" fontAlgn="auto" hangingPunct="1">
              <a:spcAft>
                <a:spcPts val="0"/>
              </a:spcAft>
              <a:defRPr/>
            </a:pPr>
            <a:r>
              <a:rPr lang="en-US" dirty="0"/>
              <a:t>Remember!</a:t>
            </a:r>
          </a:p>
        </p:txBody>
      </p:sp>
      <p:sp>
        <p:nvSpPr>
          <p:cNvPr id="75779" name="Content Placeholder 2">
            <a:extLst>
              <a:ext uri="{FF2B5EF4-FFF2-40B4-BE49-F238E27FC236}">
                <a16:creationId xmlns:a16="http://schemas.microsoft.com/office/drawing/2014/main" id="{6850E5A6-3D25-F050-BE5D-0C00EBE5038F}"/>
              </a:ext>
            </a:extLst>
          </p:cNvPr>
          <p:cNvSpPr>
            <a:spLocks noGrp="1"/>
          </p:cNvSpPr>
          <p:nvPr>
            <p:ph sz="quarter" idx="4"/>
          </p:nvPr>
        </p:nvSpPr>
        <p:spPr>
          <a:xfrm>
            <a:off x="914400" y="2209800"/>
            <a:ext cx="7772400" cy="2971800"/>
          </a:xfrm>
        </p:spPr>
        <p:txBody>
          <a:bodyPr/>
          <a:lstStyle/>
          <a:p>
            <a:pPr algn="ctr" eaLnBrk="1" hangingPunct="1">
              <a:spcBef>
                <a:spcPct val="0"/>
              </a:spcBef>
              <a:spcAft>
                <a:spcPct val="0"/>
              </a:spcAft>
            </a:pPr>
            <a:r>
              <a:rPr lang="en-US" altLang="en-US" sz="3600">
                <a:solidFill>
                  <a:schemeClr val="tx1"/>
                </a:solidFill>
                <a:cs typeface="Arial" panose="020B0604020202020204" pitchFamily="34" charset="0"/>
              </a:rPr>
              <a:t>It is important to always remember that the absence of injuries does not mean that sex was consensual or that the sexual abuse did not occur.</a:t>
            </a:r>
          </a:p>
          <a:p>
            <a:pPr eaLnBrk="1" hangingPunct="1">
              <a:spcBef>
                <a:spcPct val="0"/>
              </a:spcBef>
              <a:spcAft>
                <a:spcPct val="0"/>
              </a:spcAft>
            </a:pPr>
            <a:endParaRPr lang="en-US" altLang="en-US">
              <a:solidFill>
                <a:schemeClr val="tx1"/>
              </a:solidFill>
              <a:cs typeface="Arial" panose="020B060402020202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CDB7-406E-24AB-32FA-B048F9A1C329}"/>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Access to Victim Advocates</a:t>
            </a:r>
          </a:p>
        </p:txBody>
      </p:sp>
      <p:sp>
        <p:nvSpPr>
          <p:cNvPr id="3" name="Content Placeholder 2">
            <a:extLst>
              <a:ext uri="{FF2B5EF4-FFF2-40B4-BE49-F238E27FC236}">
                <a16:creationId xmlns:a16="http://schemas.microsoft.com/office/drawing/2014/main" id="{BB531DF5-83EC-8AEE-89A1-C2B6C78D6B12}"/>
              </a:ext>
            </a:extLst>
          </p:cNvPr>
          <p:cNvSpPr>
            <a:spLocks noGrp="1"/>
          </p:cNvSpPr>
          <p:nvPr>
            <p:ph sz="quarter" idx="4"/>
          </p:nvPr>
        </p:nvSpPr>
        <p:spPr>
          <a:xfrm>
            <a:off x="914400" y="1295400"/>
            <a:ext cx="4267200" cy="4953000"/>
          </a:xfrm>
        </p:spPr>
        <p:txBody>
          <a:bodyPr rtlCol="0"/>
          <a:lstStyle/>
          <a:p>
            <a:pPr marL="457200" indent="-457200" eaLnBrk="1" fontAlgn="auto" hangingPunct="1">
              <a:spcBef>
                <a:spcPts val="600"/>
              </a:spcBef>
              <a:spcAft>
                <a:spcPts val="600"/>
              </a:spcAft>
              <a:buFont typeface="Arial" pitchFamily="34" charset="0"/>
              <a:buChar char="•"/>
              <a:defRPr/>
            </a:pPr>
            <a:r>
              <a:rPr lang="en-US" sz="2400" dirty="0">
                <a:solidFill>
                  <a:schemeClr val="tx1"/>
                </a:solidFill>
              </a:rPr>
              <a:t>Survivors need and deserve access to rape crisis services.</a:t>
            </a:r>
          </a:p>
          <a:p>
            <a:pPr marL="457200" indent="-457200" eaLnBrk="1" fontAlgn="auto" hangingPunct="1">
              <a:spcBef>
                <a:spcPts val="600"/>
              </a:spcBef>
              <a:spcAft>
                <a:spcPts val="600"/>
              </a:spcAft>
              <a:buFont typeface="Arial" pitchFamily="34" charset="0"/>
              <a:buChar char="•"/>
              <a:defRPr/>
            </a:pPr>
            <a:r>
              <a:rPr lang="en-US" sz="2400" dirty="0">
                <a:solidFill>
                  <a:schemeClr val="tx1"/>
                </a:solidFill>
              </a:rPr>
              <a:t>PREA standards require agencies to attempt to make a victim advocate available to survivors.</a:t>
            </a:r>
          </a:p>
          <a:p>
            <a:pPr marL="457200" indent="-457200" eaLnBrk="1" fontAlgn="auto" hangingPunct="1">
              <a:spcBef>
                <a:spcPts val="600"/>
              </a:spcBef>
              <a:spcAft>
                <a:spcPts val="600"/>
              </a:spcAft>
              <a:buFont typeface="Arial" pitchFamily="34" charset="0"/>
              <a:buChar char="•"/>
              <a:defRPr/>
            </a:pPr>
            <a:r>
              <a:rPr lang="en-US" sz="2400" dirty="0">
                <a:solidFill>
                  <a:schemeClr val="tx1"/>
                </a:solidFill>
              </a:rPr>
              <a:t>Access to advocates may also be required by federal and state laws.</a:t>
            </a:r>
          </a:p>
          <a:p>
            <a:pPr eaLnBrk="1" fontAlgn="auto" hangingPunct="1">
              <a:defRPr/>
            </a:pPr>
            <a:endParaRPr lang="en-US" sz="2400" dirty="0">
              <a:solidFill>
                <a:schemeClr val="tx1"/>
              </a:solidFill>
            </a:endParaRPr>
          </a:p>
        </p:txBody>
      </p:sp>
      <p:pic>
        <p:nvPicPr>
          <p:cNvPr id="77828" name="Picture 6" descr="SurvivorCouncil12.jpg">
            <a:extLst>
              <a:ext uri="{FF2B5EF4-FFF2-40B4-BE49-F238E27FC236}">
                <a16:creationId xmlns:a16="http://schemas.microsoft.com/office/drawing/2014/main" id="{AE81E6A5-442D-543C-B891-652A79374FDF}"/>
              </a:ext>
            </a:extLst>
          </p:cNvPr>
          <p:cNvPicPr>
            <a:picLocks noChangeAspect="1"/>
          </p:cNvPicPr>
          <p:nvPr/>
        </p:nvPicPr>
        <p:blipFill>
          <a:blip r:embed="rId4">
            <a:extLst>
              <a:ext uri="{28A0092B-C50C-407E-A947-70E740481C1C}">
                <a14:useLocalDpi xmlns:a14="http://schemas.microsoft.com/office/drawing/2010/main" val="0"/>
              </a:ext>
            </a:extLst>
          </a:blip>
          <a:srcRect t="3773" b="5659"/>
          <a:stretch>
            <a:fillRect/>
          </a:stretch>
        </p:blipFill>
        <p:spPr bwMode="auto">
          <a:xfrm>
            <a:off x="5334000" y="1295400"/>
            <a:ext cx="30289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7">
            <a:extLst>
              <a:ext uri="{FF2B5EF4-FFF2-40B4-BE49-F238E27FC236}">
                <a16:creationId xmlns:a16="http://schemas.microsoft.com/office/drawing/2014/main" id="{87D127E2-B67B-28A7-EE0D-19A6AB20728C}"/>
              </a:ext>
            </a:extLst>
          </p:cNvPr>
          <p:cNvSpPr txBox="1">
            <a:spLocks noChangeArrowheads="1"/>
          </p:cNvSpPr>
          <p:nvPr/>
        </p:nvSpPr>
        <p:spPr bwMode="auto">
          <a:xfrm>
            <a:off x="5557838" y="5008563"/>
            <a:ext cx="2581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i="1">
                <a:latin typeface="Verdana" panose="020B0604030504040204" pitchFamily="34" charset="0"/>
              </a:rPr>
              <a:t>Members of JDI’s Survivor Council in Washington, DC</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E863-9CFC-A5CD-9587-85F14E0C8D32}"/>
              </a:ext>
            </a:extLst>
          </p:cNvPr>
          <p:cNvSpPr>
            <a:spLocks noGrp="1"/>
          </p:cNvSpPr>
          <p:nvPr>
            <p:ph type="title"/>
          </p:nvPr>
        </p:nvSpPr>
        <p:spPr>
          <a:xfrm>
            <a:off x="0" y="80963"/>
            <a:ext cx="9144000" cy="1138237"/>
          </a:xfrm>
        </p:spPr>
        <p:txBody>
          <a:bodyPr rtlCol="0"/>
          <a:lstStyle/>
          <a:p>
            <a:pPr eaLnBrk="1" fontAlgn="auto" hangingPunct="1">
              <a:lnSpc>
                <a:spcPts val="3300"/>
              </a:lnSpc>
              <a:spcAft>
                <a:spcPts val="0"/>
              </a:spcAft>
              <a:defRPr/>
            </a:pPr>
            <a:r>
              <a:rPr lang="en-US" dirty="0"/>
              <a:t>Evidence Protocol and Forensic Exams – Access to Advocates</a:t>
            </a:r>
          </a:p>
        </p:txBody>
      </p:sp>
      <p:sp>
        <p:nvSpPr>
          <p:cNvPr id="16387" name="Content Placeholder 2">
            <a:extLst>
              <a:ext uri="{FF2B5EF4-FFF2-40B4-BE49-F238E27FC236}">
                <a16:creationId xmlns:a16="http://schemas.microsoft.com/office/drawing/2014/main" id="{B670A08F-4AC6-D241-A491-9204159D6CDB}"/>
              </a:ext>
            </a:extLst>
          </p:cNvPr>
          <p:cNvSpPr>
            <a:spLocks noGrp="1"/>
          </p:cNvSpPr>
          <p:nvPr>
            <p:ph sz="quarter" idx="4"/>
          </p:nvPr>
        </p:nvSpPr>
        <p:spPr>
          <a:xfrm>
            <a:off x="609600" y="1371600"/>
            <a:ext cx="8137525" cy="4416425"/>
          </a:xfrm>
        </p:spPr>
        <p:txBody>
          <a:bodyPr/>
          <a:lstStyle/>
          <a:p>
            <a:pPr eaLnBrk="1" hangingPunct="1">
              <a:spcBef>
                <a:spcPct val="0"/>
              </a:spcBef>
              <a:spcAft>
                <a:spcPct val="0"/>
              </a:spcAft>
            </a:pPr>
            <a:r>
              <a:rPr lang="en-US" altLang="en-US" sz="2400" i="1">
                <a:solidFill>
                  <a:schemeClr val="tx1"/>
                </a:solidFill>
              </a:rPr>
              <a:t>§</a:t>
            </a:r>
            <a:r>
              <a:rPr lang="en-US" altLang="en-US" sz="2200" i="1">
                <a:solidFill>
                  <a:schemeClr val="tx1"/>
                </a:solidFill>
              </a:rPr>
              <a:t>115.(3)21(d) Evidence protocol and forensic medical examinations </a:t>
            </a:r>
          </a:p>
          <a:p>
            <a:pPr eaLnBrk="1" hangingPunct="1">
              <a:lnSpc>
                <a:spcPct val="110000"/>
              </a:lnSpc>
              <a:spcBef>
                <a:spcPts val="600"/>
              </a:spcBef>
              <a:spcAft>
                <a:spcPct val="0"/>
              </a:spcAft>
              <a:buFont typeface="Arial" panose="020B0604020202020204" pitchFamily="34" charset="0"/>
              <a:buChar char="•"/>
            </a:pPr>
            <a:r>
              <a:rPr lang="en-US" altLang="en-US" sz="2200">
                <a:solidFill>
                  <a:schemeClr val="tx1"/>
                </a:solidFill>
              </a:rPr>
              <a:t>Attempt to make available a victim advocate from a rape crisis center (RCC) to provide accompaniment.</a:t>
            </a:r>
          </a:p>
          <a:p>
            <a:pPr eaLnBrk="1" hangingPunct="1">
              <a:lnSpc>
                <a:spcPct val="110000"/>
              </a:lnSpc>
              <a:spcBef>
                <a:spcPts val="600"/>
              </a:spcBef>
              <a:spcAft>
                <a:spcPct val="0"/>
              </a:spcAft>
              <a:buFont typeface="Arial" panose="020B0604020202020204" pitchFamily="34" charset="0"/>
              <a:buChar char="•"/>
            </a:pPr>
            <a:r>
              <a:rPr lang="en-US" altLang="en-US" sz="2200">
                <a:solidFill>
                  <a:schemeClr val="tx1"/>
                </a:solidFill>
              </a:rPr>
              <a:t>If RCC is not available, qualified staff from community organization or agency staff must accompany survivors.</a:t>
            </a:r>
          </a:p>
          <a:p>
            <a:pPr eaLnBrk="1" hangingPunct="1">
              <a:lnSpc>
                <a:spcPct val="110000"/>
              </a:lnSpc>
              <a:spcBef>
                <a:spcPts val="600"/>
              </a:spcBef>
              <a:spcAft>
                <a:spcPct val="0"/>
              </a:spcAft>
              <a:buFont typeface="Arial" panose="020B0604020202020204" pitchFamily="34" charset="0"/>
              <a:buChar char="•"/>
            </a:pPr>
            <a:r>
              <a:rPr lang="en-US" altLang="en-US" sz="2200">
                <a:solidFill>
                  <a:schemeClr val="tx1"/>
                </a:solidFill>
              </a:rPr>
              <a:t>Document efforts to secure services from RCCs.</a:t>
            </a:r>
          </a:p>
          <a:p>
            <a:pPr eaLnBrk="1" hangingPunct="1">
              <a:lnSpc>
                <a:spcPct val="110000"/>
              </a:lnSpc>
              <a:spcBef>
                <a:spcPts val="600"/>
              </a:spcBef>
              <a:spcAft>
                <a:spcPct val="0"/>
              </a:spcAft>
              <a:buFont typeface="Arial" panose="020B0604020202020204" pitchFamily="34" charset="0"/>
              <a:buChar char="•"/>
            </a:pPr>
            <a:r>
              <a:rPr lang="en-US" altLang="en-US" sz="2200">
                <a:solidFill>
                  <a:schemeClr val="tx1"/>
                </a:solidFill>
              </a:rPr>
              <a:t>Can use advocates from government agencies if they are not affiliated with the criminal justice system and provide a comparable level of confidentiality as nongovernmental agencies</a:t>
            </a:r>
            <a:r>
              <a:rPr lang="en-US" altLang="en-US" sz="2400">
                <a:solidFill>
                  <a:schemeClr val="tx1"/>
                </a:solidFill>
              </a:rPr>
              <a:t>.</a:t>
            </a:r>
          </a:p>
          <a:p>
            <a:pPr eaLnBrk="1" hangingPunct="1">
              <a:spcBef>
                <a:spcPct val="0"/>
              </a:spcBef>
              <a:spcAft>
                <a:spcPct val="0"/>
              </a:spcAft>
              <a:buFont typeface="Arial" panose="020B0604020202020204" pitchFamily="34" charset="0"/>
              <a:buChar char="•"/>
            </a:pPr>
            <a:endParaRPr lang="en-US" altLang="en-US" sz="2200">
              <a:solidFill>
                <a:schemeClr val="tx1"/>
              </a:solidFill>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5DDA-3EC3-404E-14DE-DFE9185A4111}"/>
              </a:ext>
            </a:extLst>
          </p:cNvPr>
          <p:cNvSpPr>
            <a:spLocks noGrp="1"/>
          </p:cNvSpPr>
          <p:nvPr>
            <p:ph type="title"/>
          </p:nvPr>
        </p:nvSpPr>
        <p:spPr>
          <a:xfrm>
            <a:off x="457200" y="80963"/>
            <a:ext cx="8229600" cy="1138237"/>
          </a:xfrm>
        </p:spPr>
        <p:txBody>
          <a:bodyPr rtlCol="0"/>
          <a:lstStyle/>
          <a:p>
            <a:pPr eaLnBrk="1" fontAlgn="auto" hangingPunct="1">
              <a:spcAft>
                <a:spcPts val="0"/>
              </a:spcAft>
              <a:defRPr/>
            </a:pPr>
            <a:r>
              <a:rPr lang="en-US" dirty="0"/>
              <a:t>The Rape Crisis Model</a:t>
            </a:r>
          </a:p>
        </p:txBody>
      </p:sp>
      <p:sp>
        <p:nvSpPr>
          <p:cNvPr id="3" name="Content Placeholder 2">
            <a:extLst>
              <a:ext uri="{FF2B5EF4-FFF2-40B4-BE49-F238E27FC236}">
                <a16:creationId xmlns:a16="http://schemas.microsoft.com/office/drawing/2014/main" id="{053F29AC-B162-225C-9D41-AB579CBFCBE8}"/>
              </a:ext>
            </a:extLst>
          </p:cNvPr>
          <p:cNvSpPr>
            <a:spLocks noGrp="1"/>
          </p:cNvSpPr>
          <p:nvPr>
            <p:ph sz="quarter" idx="4"/>
          </p:nvPr>
        </p:nvSpPr>
        <p:spPr>
          <a:xfrm>
            <a:off x="914400" y="1600200"/>
            <a:ext cx="7772400" cy="4678363"/>
          </a:xfrm>
        </p:spPr>
        <p:txBody>
          <a:bodyPr rtlCol="0"/>
          <a:lstStyle/>
          <a:p>
            <a:pPr marL="457200" indent="-457200" eaLnBrk="1" fontAlgn="auto" hangingPunct="1">
              <a:buFont typeface="Arial" pitchFamily="34" charset="0"/>
              <a:buChar char="•"/>
              <a:defRPr/>
            </a:pPr>
            <a:r>
              <a:rPr lang="en-US" sz="3200" dirty="0">
                <a:solidFill>
                  <a:schemeClr val="tx1"/>
                </a:solidFill>
              </a:rPr>
              <a:t>Survivor-centered</a:t>
            </a:r>
          </a:p>
          <a:p>
            <a:pPr marL="457200" indent="-457200" eaLnBrk="1" fontAlgn="auto" hangingPunct="1">
              <a:buFont typeface="Arial" pitchFamily="34" charset="0"/>
              <a:buChar char="•"/>
              <a:defRPr/>
            </a:pPr>
            <a:r>
              <a:rPr lang="en-US" sz="3200" dirty="0">
                <a:solidFill>
                  <a:schemeClr val="tx1"/>
                </a:solidFill>
              </a:rPr>
              <a:t>Goal is empowerment </a:t>
            </a:r>
          </a:p>
          <a:p>
            <a:pPr marL="457200" indent="-457200" eaLnBrk="1" fontAlgn="auto" hangingPunct="1">
              <a:buFont typeface="Arial" pitchFamily="34" charset="0"/>
              <a:buChar char="•"/>
              <a:defRPr/>
            </a:pPr>
            <a:r>
              <a:rPr lang="en-US" sz="3200" dirty="0">
                <a:solidFill>
                  <a:schemeClr val="tx1"/>
                </a:solidFill>
              </a:rPr>
              <a:t>Focus on managing immediate trauma symptoms and assisting the survivor to regain control and to heal</a:t>
            </a:r>
          </a:p>
          <a:p>
            <a:pPr marL="457200" indent="-457200" eaLnBrk="1" fontAlgn="auto" hangingPunct="1">
              <a:buFont typeface="Arial" pitchFamily="34" charset="0"/>
              <a:buChar char="•"/>
              <a:defRPr/>
            </a:pPr>
            <a:r>
              <a:rPr lang="en-US" sz="3200" dirty="0">
                <a:solidFill>
                  <a:schemeClr val="tx1"/>
                </a:solidFill>
              </a:rPr>
              <a:t>A problem-solving, non-directive approach</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9FD0-CFF0-EF1B-5D44-E308DDC65E03}"/>
              </a:ext>
            </a:extLst>
          </p:cNvPr>
          <p:cNvSpPr>
            <a:spLocks noGrp="1"/>
          </p:cNvSpPr>
          <p:nvPr>
            <p:ph type="title"/>
          </p:nvPr>
        </p:nvSpPr>
        <p:spPr>
          <a:xfrm>
            <a:off x="457200" y="152400"/>
            <a:ext cx="8229600" cy="889000"/>
          </a:xfrm>
        </p:spPr>
        <p:txBody>
          <a:bodyPr rtlCol="0"/>
          <a:lstStyle/>
          <a:p>
            <a:pPr eaLnBrk="1" fontAlgn="auto" hangingPunct="1">
              <a:spcAft>
                <a:spcPts val="0"/>
              </a:spcAft>
              <a:defRPr/>
            </a:pPr>
            <a:r>
              <a:rPr lang="en-US" dirty="0"/>
              <a:t>The Role of the Victim Advocate</a:t>
            </a:r>
          </a:p>
        </p:txBody>
      </p:sp>
      <p:sp>
        <p:nvSpPr>
          <p:cNvPr id="58371" name="Content Placeholder 2">
            <a:extLst>
              <a:ext uri="{FF2B5EF4-FFF2-40B4-BE49-F238E27FC236}">
                <a16:creationId xmlns:a16="http://schemas.microsoft.com/office/drawing/2014/main" id="{FA97F209-5DE0-6CF2-A6AF-2C49438D966E}"/>
              </a:ext>
            </a:extLst>
          </p:cNvPr>
          <p:cNvSpPr>
            <a:spLocks noGrp="1"/>
          </p:cNvSpPr>
          <p:nvPr>
            <p:ph sz="quarter" idx="4"/>
          </p:nvPr>
        </p:nvSpPr>
        <p:spPr>
          <a:xfrm>
            <a:off x="990600" y="1430338"/>
            <a:ext cx="4191000" cy="4678362"/>
          </a:xfrm>
        </p:spPr>
        <p:txBody>
          <a:bodyPr/>
          <a:lstStyle/>
          <a:p>
            <a:pPr eaLnBrk="1" hangingPunct="1">
              <a:spcBef>
                <a:spcPts val="600"/>
              </a:spcBef>
              <a:spcAft>
                <a:spcPts val="600"/>
              </a:spcAft>
              <a:defRPr/>
            </a:pPr>
            <a:r>
              <a:rPr lang="en-US" sz="2400" dirty="0">
                <a:solidFill>
                  <a:schemeClr val="tx1"/>
                </a:solidFill>
              </a:rPr>
              <a:t>A victim advocate can:</a:t>
            </a:r>
          </a:p>
          <a:p>
            <a:pPr marL="342900" indent="-342900" eaLnBrk="1" hangingPunct="1">
              <a:spcBef>
                <a:spcPts val="600"/>
              </a:spcBef>
              <a:spcAft>
                <a:spcPts val="600"/>
              </a:spcAft>
              <a:buFont typeface="Arial" pitchFamily="34" charset="0"/>
              <a:buChar char="•"/>
              <a:defRPr/>
            </a:pPr>
            <a:r>
              <a:rPr lang="en-US" sz="2400" dirty="0">
                <a:solidFill>
                  <a:schemeClr val="tx1"/>
                </a:solidFill>
              </a:rPr>
              <a:t>Accompany survivors through the response process, including the forensic exam and investigation</a:t>
            </a:r>
          </a:p>
          <a:p>
            <a:pPr marL="342900" indent="-342900" eaLnBrk="1" hangingPunct="1">
              <a:spcBef>
                <a:spcPts val="600"/>
              </a:spcBef>
              <a:spcAft>
                <a:spcPts val="600"/>
              </a:spcAft>
              <a:buFont typeface="Arial" pitchFamily="34" charset="0"/>
              <a:buChar char="•"/>
              <a:defRPr/>
            </a:pPr>
            <a:r>
              <a:rPr lang="en-US" sz="2400" dirty="0">
                <a:solidFill>
                  <a:schemeClr val="tx1"/>
                </a:solidFill>
              </a:rPr>
              <a:t>Provide survivors with crisis intervention and ongoing support</a:t>
            </a:r>
          </a:p>
          <a:p>
            <a:pPr marL="342900" indent="-342900" eaLnBrk="1" hangingPunct="1">
              <a:spcBef>
                <a:spcPts val="600"/>
              </a:spcBef>
              <a:spcAft>
                <a:spcPts val="600"/>
              </a:spcAft>
              <a:buFont typeface="Arial" pitchFamily="34" charset="0"/>
              <a:buChar char="•"/>
              <a:defRPr/>
            </a:pPr>
            <a:r>
              <a:rPr lang="en-US" sz="2400" dirty="0">
                <a:solidFill>
                  <a:schemeClr val="tx1"/>
                </a:solidFill>
              </a:rPr>
              <a:t>Serve as a source of  information about the process</a:t>
            </a:r>
          </a:p>
          <a:p>
            <a:pPr marL="342900" indent="-342900" eaLnBrk="1" hangingPunct="1">
              <a:spcBef>
                <a:spcPct val="0"/>
              </a:spcBef>
              <a:spcAft>
                <a:spcPct val="0"/>
              </a:spcAft>
              <a:buFont typeface="Arial" pitchFamily="34" charset="0"/>
              <a:buChar char="•"/>
              <a:defRPr/>
            </a:pPr>
            <a:endParaRPr lang="en-US" sz="2400" dirty="0">
              <a:solidFill>
                <a:schemeClr val="tx1"/>
              </a:solidFill>
            </a:endParaRPr>
          </a:p>
          <a:p>
            <a:pPr marL="342900" indent="-342900" eaLnBrk="1" hangingPunct="1">
              <a:spcBef>
                <a:spcPct val="0"/>
              </a:spcBef>
              <a:spcAft>
                <a:spcPct val="0"/>
              </a:spcAft>
              <a:buFont typeface="Arial" pitchFamily="34" charset="0"/>
              <a:buChar char="•"/>
              <a:defRPr/>
            </a:pPr>
            <a:endParaRPr lang="en-US" sz="2400" dirty="0">
              <a:solidFill>
                <a:schemeClr val="tx1"/>
              </a:solidFill>
            </a:endParaRPr>
          </a:p>
        </p:txBody>
      </p:sp>
      <p:pic>
        <p:nvPicPr>
          <p:cNvPr id="80900" name="Picture 2" descr="P:\Communications\Images\lindaofficers.jpg">
            <a:extLst>
              <a:ext uri="{FF2B5EF4-FFF2-40B4-BE49-F238E27FC236}">
                <a16:creationId xmlns:a16="http://schemas.microsoft.com/office/drawing/2014/main" id="{95ABD749-385B-FE07-B9B9-14C3C7BFF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28" t="10870" r="27231"/>
          <a:stretch>
            <a:fillRect/>
          </a:stretch>
        </p:blipFill>
        <p:spPr bwMode="auto">
          <a:xfrm>
            <a:off x="5181600" y="1447800"/>
            <a:ext cx="35814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7">
            <a:extLst>
              <a:ext uri="{FF2B5EF4-FFF2-40B4-BE49-F238E27FC236}">
                <a16:creationId xmlns:a16="http://schemas.microsoft.com/office/drawing/2014/main" id="{A79F274F-659B-1874-6F6E-E12D62664567}"/>
              </a:ext>
            </a:extLst>
          </p:cNvPr>
          <p:cNvSpPr txBox="1">
            <a:spLocks noChangeArrowheads="1"/>
          </p:cNvSpPr>
          <p:nvPr/>
        </p:nvSpPr>
        <p:spPr bwMode="auto">
          <a:xfrm>
            <a:off x="5181600" y="43688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i="1">
                <a:latin typeface="Verdana" panose="020B0604030504040204" pitchFamily="34" charset="0"/>
              </a:rPr>
              <a:t>Associate Warden, Victim Advocate, and former Investigative Lieutenant (Left to Right) at California Correctional Institution, Tehachapi.   </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CC71-0AF8-0286-0003-B317D900ADD8}"/>
              </a:ext>
            </a:extLst>
          </p:cNvPr>
          <p:cNvSpPr>
            <a:spLocks noGrp="1"/>
          </p:cNvSpPr>
          <p:nvPr>
            <p:ph type="title"/>
          </p:nvPr>
        </p:nvSpPr>
        <p:spPr>
          <a:xfrm>
            <a:off x="457200" y="80963"/>
            <a:ext cx="8229600" cy="1138237"/>
          </a:xfrm>
        </p:spPr>
        <p:txBody>
          <a:bodyPr rtlCol="0"/>
          <a:lstStyle/>
          <a:p>
            <a:pPr eaLnBrk="1" fontAlgn="auto" hangingPunct="1">
              <a:spcAft>
                <a:spcPts val="0"/>
              </a:spcAft>
              <a:defRPr/>
            </a:pPr>
            <a:r>
              <a:rPr lang="en-US" dirty="0"/>
              <a:t>Importance of Victim Advocates</a:t>
            </a:r>
          </a:p>
        </p:txBody>
      </p:sp>
      <p:sp>
        <p:nvSpPr>
          <p:cNvPr id="81923" name="Content Placeholder 2">
            <a:extLst>
              <a:ext uri="{FF2B5EF4-FFF2-40B4-BE49-F238E27FC236}">
                <a16:creationId xmlns:a16="http://schemas.microsoft.com/office/drawing/2014/main" id="{D9E45C1C-31D3-33B9-F373-1A0AB143581A}"/>
              </a:ext>
            </a:extLst>
          </p:cNvPr>
          <p:cNvSpPr>
            <a:spLocks noGrp="1"/>
          </p:cNvSpPr>
          <p:nvPr>
            <p:ph sz="quarter" idx="4"/>
          </p:nvPr>
        </p:nvSpPr>
        <p:spPr>
          <a:xfrm>
            <a:off x="873125" y="1371600"/>
            <a:ext cx="3733800" cy="4525963"/>
          </a:xfrm>
        </p:spPr>
        <p:txBody>
          <a:bodyPr/>
          <a:lstStyle/>
          <a:p>
            <a:pPr marL="457200" indent="-457200" eaLnBrk="1" hangingPunct="1">
              <a:spcBef>
                <a:spcPts val="600"/>
              </a:spcBef>
              <a:spcAft>
                <a:spcPts val="600"/>
              </a:spcAft>
              <a:buFont typeface="Arial" panose="020B0604020202020204" pitchFamily="34" charset="0"/>
              <a:buChar char="•"/>
            </a:pPr>
            <a:r>
              <a:rPr lang="en-US" altLang="en-US">
                <a:solidFill>
                  <a:schemeClr val="tx1"/>
                </a:solidFill>
              </a:rPr>
              <a:t>Sole focus is on survivors’ safety and well-being</a:t>
            </a:r>
          </a:p>
          <a:p>
            <a:pPr marL="457200" indent="-457200" eaLnBrk="1" hangingPunct="1">
              <a:spcBef>
                <a:spcPts val="600"/>
              </a:spcBef>
              <a:spcAft>
                <a:spcPts val="600"/>
              </a:spcAft>
              <a:buFont typeface="Arial" panose="020B0604020202020204" pitchFamily="34" charset="0"/>
              <a:buChar char="•"/>
            </a:pPr>
            <a:r>
              <a:rPr lang="en-US" altLang="en-US">
                <a:solidFill>
                  <a:schemeClr val="tx1"/>
                </a:solidFill>
              </a:rPr>
              <a:t>Can maintain confidentiality</a:t>
            </a:r>
          </a:p>
          <a:p>
            <a:pPr marL="457200" indent="-457200" eaLnBrk="1" hangingPunct="1">
              <a:spcBef>
                <a:spcPts val="600"/>
              </a:spcBef>
              <a:spcAft>
                <a:spcPts val="600"/>
              </a:spcAft>
              <a:buFont typeface="Arial" panose="020B0604020202020204" pitchFamily="34" charset="0"/>
              <a:buChar char="•"/>
            </a:pPr>
            <a:r>
              <a:rPr lang="en-US" altLang="en-US">
                <a:solidFill>
                  <a:schemeClr val="tx1"/>
                </a:solidFill>
              </a:rPr>
              <a:t>Available at any time - typically 24 hours/day</a:t>
            </a:r>
          </a:p>
        </p:txBody>
      </p:sp>
      <p:pic>
        <p:nvPicPr>
          <p:cNvPr id="81924" name="Picture 6" descr="SurvivorCouncil8.jpg">
            <a:extLst>
              <a:ext uri="{FF2B5EF4-FFF2-40B4-BE49-F238E27FC236}">
                <a16:creationId xmlns:a16="http://schemas.microsoft.com/office/drawing/2014/main" id="{48E1584B-A7E9-8DD9-AAF8-70C344F1411C}"/>
              </a:ext>
            </a:extLst>
          </p:cNvPr>
          <p:cNvPicPr>
            <a:picLocks noChangeAspect="1"/>
          </p:cNvPicPr>
          <p:nvPr/>
        </p:nvPicPr>
        <p:blipFill>
          <a:blip r:embed="rId3">
            <a:extLst>
              <a:ext uri="{28A0092B-C50C-407E-A947-70E740481C1C}">
                <a14:useLocalDpi xmlns:a14="http://schemas.microsoft.com/office/drawing/2010/main" val="0"/>
              </a:ext>
            </a:extLst>
          </a:blip>
          <a:srcRect l="10001"/>
          <a:stretch>
            <a:fillRect/>
          </a:stretch>
        </p:blipFill>
        <p:spPr bwMode="auto">
          <a:xfrm>
            <a:off x="4606925" y="1371600"/>
            <a:ext cx="4425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4">
            <a:extLst>
              <a:ext uri="{FF2B5EF4-FFF2-40B4-BE49-F238E27FC236}">
                <a16:creationId xmlns:a16="http://schemas.microsoft.com/office/drawing/2014/main" id="{1689B487-90B6-326C-164D-F6ADC521A9B9}"/>
              </a:ext>
            </a:extLst>
          </p:cNvPr>
          <p:cNvSpPr txBox="1">
            <a:spLocks noChangeArrowheads="1"/>
          </p:cNvSpPr>
          <p:nvPr/>
        </p:nvSpPr>
        <p:spPr bwMode="auto">
          <a:xfrm>
            <a:off x="4953000" y="46482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i="1">
                <a:cs typeface="Arial" panose="020B0604020202020204" pitchFamily="34" charset="0"/>
              </a:rPr>
              <a:t>JDI Survivor Council member Frank Mendoza talking with an advocate.</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FB9B-D717-65E3-1BDF-6C85104F9BB6}"/>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Rape Crisis Services </a:t>
            </a:r>
          </a:p>
        </p:txBody>
      </p:sp>
      <p:sp>
        <p:nvSpPr>
          <p:cNvPr id="4" name="Rectangle 3">
            <a:extLst>
              <a:ext uri="{FF2B5EF4-FFF2-40B4-BE49-F238E27FC236}">
                <a16:creationId xmlns:a16="http://schemas.microsoft.com/office/drawing/2014/main" id="{64F3F937-FC50-79CC-D39E-316922BA46CF}"/>
              </a:ext>
            </a:extLst>
          </p:cNvPr>
          <p:cNvSpPr/>
          <p:nvPr/>
        </p:nvSpPr>
        <p:spPr>
          <a:xfrm>
            <a:off x="628650" y="1417638"/>
            <a:ext cx="2590800" cy="4038600"/>
          </a:xfrm>
          <a:prstGeom prst="rect">
            <a:avLst/>
          </a:prstGeom>
          <a:solidFill>
            <a:srgbClr val="FF2D2D"/>
          </a:solidFill>
          <a:ln w="3175">
            <a:solidFill>
              <a:srgbClr val="5F574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05473AFD-3388-D3E5-C519-261E8CC79C8C}"/>
              </a:ext>
            </a:extLst>
          </p:cNvPr>
          <p:cNvSpPr/>
          <p:nvPr/>
        </p:nvSpPr>
        <p:spPr>
          <a:xfrm>
            <a:off x="3200400" y="1417638"/>
            <a:ext cx="2590800" cy="4049712"/>
          </a:xfrm>
          <a:prstGeom prst="rect">
            <a:avLst/>
          </a:prstGeom>
          <a:solidFill>
            <a:srgbClr val="FFFF66"/>
          </a:solidFill>
          <a:ln w="3175">
            <a:solidFill>
              <a:srgbClr val="5F574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9C2CF6E2-4B39-A283-826A-38B5C967D0B5}"/>
              </a:ext>
            </a:extLst>
          </p:cNvPr>
          <p:cNvSpPr/>
          <p:nvPr/>
        </p:nvSpPr>
        <p:spPr>
          <a:xfrm>
            <a:off x="5772150" y="1428750"/>
            <a:ext cx="2590800" cy="4038600"/>
          </a:xfrm>
          <a:prstGeom prst="rect">
            <a:avLst/>
          </a:prstGeom>
          <a:solidFill>
            <a:schemeClr val="tx2">
              <a:lumMod val="60000"/>
              <a:lumOff val="40000"/>
            </a:schemeClr>
          </a:solidFill>
          <a:ln w="3175">
            <a:solidFill>
              <a:srgbClr val="5F574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950" name="TextBox 9">
            <a:extLst>
              <a:ext uri="{FF2B5EF4-FFF2-40B4-BE49-F238E27FC236}">
                <a16:creationId xmlns:a16="http://schemas.microsoft.com/office/drawing/2014/main" id="{8204EB4E-D0FF-666D-6B8D-1E1190C699A9}"/>
              </a:ext>
            </a:extLst>
          </p:cNvPr>
          <p:cNvSpPr txBox="1">
            <a:spLocks noChangeArrowheads="1"/>
          </p:cNvSpPr>
          <p:nvPr/>
        </p:nvSpPr>
        <p:spPr bwMode="auto">
          <a:xfrm>
            <a:off x="628650" y="17526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Verdana" panose="020B0604030504040204" pitchFamily="34" charset="0"/>
              </a:rPr>
              <a:t>Acute </a:t>
            </a:r>
          </a:p>
          <a:p>
            <a:pPr algn="ctr" eaLnBrk="1" hangingPunct="1">
              <a:spcBef>
                <a:spcPct val="0"/>
              </a:spcBef>
              <a:buFontTx/>
              <a:buNone/>
            </a:pPr>
            <a:r>
              <a:rPr lang="en-US" altLang="en-US" sz="2000" b="1">
                <a:solidFill>
                  <a:schemeClr val="bg1"/>
                </a:solidFill>
                <a:latin typeface="Verdana" panose="020B0604030504040204" pitchFamily="34" charset="0"/>
              </a:rPr>
              <a:t>Care</a:t>
            </a:r>
          </a:p>
        </p:txBody>
      </p:sp>
      <p:cxnSp>
        <p:nvCxnSpPr>
          <p:cNvPr id="8" name="Straight Connector 7">
            <a:extLst>
              <a:ext uri="{FF2B5EF4-FFF2-40B4-BE49-F238E27FC236}">
                <a16:creationId xmlns:a16="http://schemas.microsoft.com/office/drawing/2014/main" id="{BB74358A-342D-8F33-104B-9919407FD2BA}"/>
              </a:ext>
            </a:extLst>
          </p:cNvPr>
          <p:cNvCxnSpPr/>
          <p:nvPr/>
        </p:nvCxnSpPr>
        <p:spPr>
          <a:xfrm>
            <a:off x="609600" y="2590800"/>
            <a:ext cx="7772400" cy="0"/>
          </a:xfrm>
          <a:prstGeom prst="line">
            <a:avLst/>
          </a:prstGeom>
          <a:ln>
            <a:solidFill>
              <a:srgbClr val="5F574F"/>
            </a:solidFill>
            <a:prstDash val="solid"/>
          </a:ln>
        </p:spPr>
        <p:style>
          <a:lnRef idx="1">
            <a:schemeClr val="accent1"/>
          </a:lnRef>
          <a:fillRef idx="0">
            <a:schemeClr val="accent1"/>
          </a:fillRef>
          <a:effectRef idx="0">
            <a:schemeClr val="accent1"/>
          </a:effectRef>
          <a:fontRef idx="minor">
            <a:schemeClr val="tx1"/>
          </a:fontRef>
        </p:style>
      </p:cxnSp>
      <p:sp>
        <p:nvSpPr>
          <p:cNvPr id="82952" name="TextBox 12">
            <a:extLst>
              <a:ext uri="{FF2B5EF4-FFF2-40B4-BE49-F238E27FC236}">
                <a16:creationId xmlns:a16="http://schemas.microsoft.com/office/drawing/2014/main" id="{E82AB81D-6D7F-1FA3-8312-D51EE143B0D4}"/>
              </a:ext>
            </a:extLst>
          </p:cNvPr>
          <p:cNvSpPr txBox="1">
            <a:spLocks noChangeArrowheads="1"/>
          </p:cNvSpPr>
          <p:nvPr/>
        </p:nvSpPr>
        <p:spPr bwMode="auto">
          <a:xfrm>
            <a:off x="628650" y="2684463"/>
            <a:ext cx="259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Crisis Intervention</a:t>
            </a:r>
          </a:p>
        </p:txBody>
      </p:sp>
      <p:sp>
        <p:nvSpPr>
          <p:cNvPr id="82953" name="TextBox 13">
            <a:extLst>
              <a:ext uri="{FF2B5EF4-FFF2-40B4-BE49-F238E27FC236}">
                <a16:creationId xmlns:a16="http://schemas.microsoft.com/office/drawing/2014/main" id="{366DD302-1824-D621-7132-19C54EE14977}"/>
              </a:ext>
            </a:extLst>
          </p:cNvPr>
          <p:cNvSpPr txBox="1">
            <a:spLocks noChangeArrowheads="1"/>
          </p:cNvSpPr>
          <p:nvPr/>
        </p:nvSpPr>
        <p:spPr bwMode="auto">
          <a:xfrm>
            <a:off x="628650" y="365125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Hospital Accompaniment</a:t>
            </a:r>
          </a:p>
        </p:txBody>
      </p:sp>
      <p:sp>
        <p:nvSpPr>
          <p:cNvPr id="82954" name="TextBox 14">
            <a:extLst>
              <a:ext uri="{FF2B5EF4-FFF2-40B4-BE49-F238E27FC236}">
                <a16:creationId xmlns:a16="http://schemas.microsoft.com/office/drawing/2014/main" id="{AFC42AD2-B2AF-DFC7-6E98-70CE09912952}"/>
              </a:ext>
            </a:extLst>
          </p:cNvPr>
          <p:cNvSpPr txBox="1">
            <a:spLocks noChangeArrowheads="1"/>
          </p:cNvSpPr>
          <p:nvPr/>
        </p:nvSpPr>
        <p:spPr bwMode="auto">
          <a:xfrm>
            <a:off x="609600" y="4495800"/>
            <a:ext cx="2628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Psycho-Educational Approach</a:t>
            </a:r>
          </a:p>
        </p:txBody>
      </p:sp>
      <p:sp>
        <p:nvSpPr>
          <p:cNvPr id="82955" name="TextBox 10">
            <a:extLst>
              <a:ext uri="{FF2B5EF4-FFF2-40B4-BE49-F238E27FC236}">
                <a16:creationId xmlns:a16="http://schemas.microsoft.com/office/drawing/2014/main" id="{70C6B11F-04E4-1078-88ED-8C23B407656D}"/>
              </a:ext>
            </a:extLst>
          </p:cNvPr>
          <p:cNvSpPr txBox="1">
            <a:spLocks noChangeArrowheads="1"/>
          </p:cNvSpPr>
          <p:nvPr/>
        </p:nvSpPr>
        <p:spPr bwMode="auto">
          <a:xfrm>
            <a:off x="3200400" y="17526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5F574F"/>
                </a:solidFill>
                <a:latin typeface="Verdana" panose="020B0604030504040204" pitchFamily="34" charset="0"/>
              </a:rPr>
              <a:t>Follow-Up </a:t>
            </a:r>
          </a:p>
          <a:p>
            <a:pPr algn="ctr" eaLnBrk="1" hangingPunct="1">
              <a:spcBef>
                <a:spcPct val="0"/>
              </a:spcBef>
              <a:buFontTx/>
              <a:buNone/>
            </a:pPr>
            <a:r>
              <a:rPr lang="en-US" altLang="en-US" sz="2000" b="1">
                <a:solidFill>
                  <a:srgbClr val="5F574F"/>
                </a:solidFill>
                <a:latin typeface="Verdana" panose="020B0604030504040204" pitchFamily="34" charset="0"/>
              </a:rPr>
              <a:t>Care</a:t>
            </a:r>
          </a:p>
        </p:txBody>
      </p:sp>
      <p:sp>
        <p:nvSpPr>
          <p:cNvPr id="82956" name="TextBox 15">
            <a:extLst>
              <a:ext uri="{FF2B5EF4-FFF2-40B4-BE49-F238E27FC236}">
                <a16:creationId xmlns:a16="http://schemas.microsoft.com/office/drawing/2014/main" id="{0DFC8FE5-B6D5-E271-2E4D-C3F9FFFDE3AF}"/>
              </a:ext>
            </a:extLst>
          </p:cNvPr>
          <p:cNvSpPr txBox="1">
            <a:spLocks noChangeArrowheads="1"/>
          </p:cNvSpPr>
          <p:nvPr/>
        </p:nvSpPr>
        <p:spPr bwMode="auto">
          <a:xfrm>
            <a:off x="3200400" y="2684463"/>
            <a:ext cx="259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5F574F"/>
                </a:solidFill>
                <a:latin typeface="Verdana" panose="020B0604030504040204" pitchFamily="34" charset="0"/>
              </a:rPr>
              <a:t>Short-Term Counseling</a:t>
            </a:r>
          </a:p>
        </p:txBody>
      </p:sp>
      <p:sp>
        <p:nvSpPr>
          <p:cNvPr id="82957" name="TextBox 16">
            <a:extLst>
              <a:ext uri="{FF2B5EF4-FFF2-40B4-BE49-F238E27FC236}">
                <a16:creationId xmlns:a16="http://schemas.microsoft.com/office/drawing/2014/main" id="{B28706C7-610C-88B8-E589-337786FBAEAC}"/>
              </a:ext>
            </a:extLst>
          </p:cNvPr>
          <p:cNvSpPr txBox="1">
            <a:spLocks noChangeArrowheads="1"/>
          </p:cNvSpPr>
          <p:nvPr/>
        </p:nvSpPr>
        <p:spPr bwMode="auto">
          <a:xfrm>
            <a:off x="3200400" y="378936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5F574F"/>
                </a:solidFill>
                <a:latin typeface="Verdana" panose="020B0604030504040204" pitchFamily="34" charset="0"/>
              </a:rPr>
              <a:t>Legal Advocacy</a:t>
            </a:r>
          </a:p>
        </p:txBody>
      </p:sp>
      <p:sp>
        <p:nvSpPr>
          <p:cNvPr id="82958" name="TextBox 17">
            <a:extLst>
              <a:ext uri="{FF2B5EF4-FFF2-40B4-BE49-F238E27FC236}">
                <a16:creationId xmlns:a16="http://schemas.microsoft.com/office/drawing/2014/main" id="{89A50EC4-E1EA-9908-936E-4957E964678A}"/>
              </a:ext>
            </a:extLst>
          </p:cNvPr>
          <p:cNvSpPr txBox="1">
            <a:spLocks noChangeArrowheads="1"/>
          </p:cNvSpPr>
          <p:nvPr/>
        </p:nvSpPr>
        <p:spPr bwMode="auto">
          <a:xfrm>
            <a:off x="3200400" y="47720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5F574F"/>
                </a:solidFill>
                <a:latin typeface="Verdana" panose="020B0604030504040204" pitchFamily="34" charset="0"/>
              </a:rPr>
              <a:t>Safety Planning</a:t>
            </a:r>
          </a:p>
        </p:txBody>
      </p:sp>
      <p:sp>
        <p:nvSpPr>
          <p:cNvPr id="82959" name="TextBox 11">
            <a:extLst>
              <a:ext uri="{FF2B5EF4-FFF2-40B4-BE49-F238E27FC236}">
                <a16:creationId xmlns:a16="http://schemas.microsoft.com/office/drawing/2014/main" id="{8429A66C-8207-F2E5-4078-59A543E5F102}"/>
              </a:ext>
            </a:extLst>
          </p:cNvPr>
          <p:cNvSpPr txBox="1">
            <a:spLocks noChangeArrowheads="1"/>
          </p:cNvSpPr>
          <p:nvPr/>
        </p:nvSpPr>
        <p:spPr bwMode="auto">
          <a:xfrm>
            <a:off x="5772150" y="17526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Verdana" panose="020B0604030504040204" pitchFamily="34" charset="0"/>
              </a:rPr>
              <a:t>Longer-Term Care</a:t>
            </a:r>
          </a:p>
        </p:txBody>
      </p:sp>
      <p:sp>
        <p:nvSpPr>
          <p:cNvPr id="82960" name="TextBox 18">
            <a:extLst>
              <a:ext uri="{FF2B5EF4-FFF2-40B4-BE49-F238E27FC236}">
                <a16:creationId xmlns:a16="http://schemas.microsoft.com/office/drawing/2014/main" id="{A80193B1-5886-6F93-BF6E-20BE3489FF0E}"/>
              </a:ext>
            </a:extLst>
          </p:cNvPr>
          <p:cNvSpPr txBox="1">
            <a:spLocks noChangeArrowheads="1"/>
          </p:cNvSpPr>
          <p:nvPr/>
        </p:nvSpPr>
        <p:spPr bwMode="auto">
          <a:xfrm>
            <a:off x="5810250" y="2684463"/>
            <a:ext cx="251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Counseling Referrals</a:t>
            </a:r>
          </a:p>
        </p:txBody>
      </p:sp>
      <p:sp>
        <p:nvSpPr>
          <p:cNvPr id="82961" name="TextBox 19">
            <a:extLst>
              <a:ext uri="{FF2B5EF4-FFF2-40B4-BE49-F238E27FC236}">
                <a16:creationId xmlns:a16="http://schemas.microsoft.com/office/drawing/2014/main" id="{4B50223A-A209-FB1F-38B0-CFA64995011E}"/>
              </a:ext>
            </a:extLst>
          </p:cNvPr>
          <p:cNvSpPr txBox="1">
            <a:spLocks noChangeArrowheads="1"/>
          </p:cNvSpPr>
          <p:nvPr/>
        </p:nvSpPr>
        <p:spPr bwMode="auto">
          <a:xfrm>
            <a:off x="5810250" y="378936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Groups</a:t>
            </a:r>
          </a:p>
        </p:txBody>
      </p:sp>
      <p:sp>
        <p:nvSpPr>
          <p:cNvPr id="82962" name="TextBox 20">
            <a:extLst>
              <a:ext uri="{FF2B5EF4-FFF2-40B4-BE49-F238E27FC236}">
                <a16:creationId xmlns:a16="http://schemas.microsoft.com/office/drawing/2014/main" id="{6F3B3C65-A192-1A76-7E9B-A3A06DBED600}"/>
              </a:ext>
            </a:extLst>
          </p:cNvPr>
          <p:cNvSpPr txBox="1">
            <a:spLocks noChangeArrowheads="1"/>
          </p:cNvSpPr>
          <p:nvPr/>
        </p:nvSpPr>
        <p:spPr bwMode="auto">
          <a:xfrm>
            <a:off x="5810250" y="4633913"/>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latin typeface="Verdana" panose="020B0604030504040204" pitchFamily="34" charset="0"/>
              </a:rPr>
              <a:t>Opportunities </a:t>
            </a:r>
          </a:p>
          <a:p>
            <a:pPr algn="ctr" eaLnBrk="1" hangingPunct="1">
              <a:spcBef>
                <a:spcPct val="0"/>
              </a:spcBef>
              <a:buFontTx/>
              <a:buNone/>
            </a:pPr>
            <a:r>
              <a:rPr lang="en-US" altLang="en-US" sz="1800" b="1">
                <a:solidFill>
                  <a:schemeClr val="bg1"/>
                </a:solidFill>
                <a:latin typeface="Verdana" panose="020B0604030504040204" pitchFamily="34" charset="0"/>
              </a:rPr>
              <a:t>for Activism</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58AF-6404-8400-8CD4-AF2272C80850}"/>
              </a:ext>
            </a:extLst>
          </p:cNvPr>
          <p:cNvSpPr>
            <a:spLocks noGrp="1"/>
          </p:cNvSpPr>
          <p:nvPr>
            <p:ph type="title"/>
          </p:nvPr>
        </p:nvSpPr>
        <p:spPr>
          <a:xfrm>
            <a:off x="457200" y="80963"/>
            <a:ext cx="8229600" cy="1062037"/>
          </a:xfrm>
        </p:spPr>
        <p:txBody>
          <a:bodyPr rtlCol="0"/>
          <a:lstStyle/>
          <a:p>
            <a:pPr eaLnBrk="1" fontAlgn="auto" hangingPunct="1">
              <a:lnSpc>
                <a:spcPts val="3300"/>
              </a:lnSpc>
              <a:spcAft>
                <a:spcPts val="0"/>
              </a:spcAft>
              <a:defRPr/>
            </a:pPr>
            <a:r>
              <a:rPr lang="en-US" dirty="0"/>
              <a:t>Role of the Advocate </a:t>
            </a:r>
            <a:br>
              <a:rPr lang="en-US" dirty="0"/>
            </a:br>
            <a:r>
              <a:rPr lang="en-US" dirty="0"/>
              <a:t>During the Forensic Exam</a:t>
            </a:r>
          </a:p>
        </p:txBody>
      </p:sp>
      <p:sp>
        <p:nvSpPr>
          <p:cNvPr id="3" name="Content Placeholder 2">
            <a:extLst>
              <a:ext uri="{FF2B5EF4-FFF2-40B4-BE49-F238E27FC236}">
                <a16:creationId xmlns:a16="http://schemas.microsoft.com/office/drawing/2014/main" id="{804D51BA-5535-A386-3BDA-EADD01761933}"/>
              </a:ext>
            </a:extLst>
          </p:cNvPr>
          <p:cNvSpPr>
            <a:spLocks noGrp="1"/>
          </p:cNvSpPr>
          <p:nvPr>
            <p:ph sz="quarter" idx="4"/>
          </p:nvPr>
        </p:nvSpPr>
        <p:spPr>
          <a:xfrm>
            <a:off x="990600" y="1447800"/>
            <a:ext cx="7696200" cy="4953000"/>
          </a:xfrm>
        </p:spPr>
        <p:txBody>
          <a:bodyPr rtlCol="0"/>
          <a:lstStyle/>
          <a:p>
            <a:pPr marL="457200" indent="-457200" eaLnBrk="1" fontAlgn="auto" hangingPunct="1">
              <a:buFont typeface="Arial" pitchFamily="34" charset="0"/>
              <a:buChar char="•"/>
              <a:defRPr/>
            </a:pPr>
            <a:r>
              <a:rPr lang="en-US" sz="3200" dirty="0">
                <a:solidFill>
                  <a:schemeClr val="tx1"/>
                </a:solidFill>
              </a:rPr>
              <a:t>Accompany survivors during the exam process.</a:t>
            </a:r>
          </a:p>
          <a:p>
            <a:pPr marL="457200" indent="-457200" eaLnBrk="1" fontAlgn="auto" hangingPunct="1">
              <a:buFont typeface="Arial" pitchFamily="34" charset="0"/>
              <a:buChar char="•"/>
              <a:defRPr/>
            </a:pPr>
            <a:r>
              <a:rPr lang="en-US" sz="3200" dirty="0">
                <a:solidFill>
                  <a:schemeClr val="tx1"/>
                </a:solidFill>
              </a:rPr>
              <a:t>Provide emotional support and information.</a:t>
            </a:r>
          </a:p>
          <a:p>
            <a:pPr marL="457200" indent="-457200" eaLnBrk="1" fontAlgn="auto" hangingPunct="1">
              <a:buFont typeface="Arial" pitchFamily="34" charset="0"/>
              <a:buChar char="•"/>
              <a:defRPr/>
            </a:pPr>
            <a:r>
              <a:rPr lang="en-US" sz="3200" dirty="0">
                <a:solidFill>
                  <a:schemeClr val="tx1"/>
                </a:solidFill>
              </a:rPr>
              <a:t>Advocate a survivor’s comfort and privacy during the exam.</a:t>
            </a:r>
          </a:p>
          <a:p>
            <a:pPr marL="457200" indent="-457200" eaLnBrk="1" fontAlgn="auto" hangingPunct="1">
              <a:buFont typeface="Arial" pitchFamily="34" charset="0"/>
              <a:buChar char="•"/>
              <a:defRPr/>
            </a:pPr>
            <a:r>
              <a:rPr lang="en-US" sz="3200" dirty="0">
                <a:solidFill>
                  <a:schemeClr val="tx1"/>
                </a:solidFill>
              </a:rPr>
              <a:t>Inform the survivor of his or her rights regarding the medical forensic exam.</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CC98-335B-392C-4591-9B7655DF17A4}"/>
              </a:ext>
            </a:extLst>
          </p:cNvPr>
          <p:cNvSpPr>
            <a:spLocks noGrp="1"/>
          </p:cNvSpPr>
          <p:nvPr>
            <p:ph type="title"/>
          </p:nvPr>
        </p:nvSpPr>
        <p:spPr>
          <a:xfrm>
            <a:off x="457200" y="80963"/>
            <a:ext cx="8229600" cy="1138237"/>
          </a:xfrm>
        </p:spPr>
        <p:txBody>
          <a:bodyPr rtlCol="0"/>
          <a:lstStyle/>
          <a:p>
            <a:pPr eaLnBrk="1" fontAlgn="auto" hangingPunct="1">
              <a:lnSpc>
                <a:spcPts val="3300"/>
              </a:lnSpc>
              <a:spcAft>
                <a:spcPts val="0"/>
              </a:spcAft>
              <a:defRPr/>
            </a:pPr>
            <a:r>
              <a:rPr lang="en-US" dirty="0"/>
              <a:t>Role of the Advocate in Investigative Interviews</a:t>
            </a:r>
          </a:p>
        </p:txBody>
      </p:sp>
      <p:sp>
        <p:nvSpPr>
          <p:cNvPr id="3" name="Content Placeholder 2">
            <a:extLst>
              <a:ext uri="{FF2B5EF4-FFF2-40B4-BE49-F238E27FC236}">
                <a16:creationId xmlns:a16="http://schemas.microsoft.com/office/drawing/2014/main" id="{8CA820B6-93AA-7C67-4EF9-75FE073029D6}"/>
              </a:ext>
            </a:extLst>
          </p:cNvPr>
          <p:cNvSpPr>
            <a:spLocks noGrp="1"/>
          </p:cNvSpPr>
          <p:nvPr>
            <p:ph sz="quarter" idx="4"/>
          </p:nvPr>
        </p:nvSpPr>
        <p:spPr>
          <a:xfrm>
            <a:off x="914400" y="1447800"/>
            <a:ext cx="7772400" cy="4953000"/>
          </a:xfrm>
        </p:spPr>
        <p:txBody>
          <a:bodyPr rtlCol="0"/>
          <a:lstStyle/>
          <a:p>
            <a:pPr marL="457200" indent="-457200" eaLnBrk="1" fontAlgn="auto" hangingPunct="1">
              <a:buFont typeface="Arial" pitchFamily="34" charset="0"/>
              <a:buChar char="•"/>
              <a:defRPr/>
            </a:pPr>
            <a:r>
              <a:rPr lang="en-US" dirty="0">
                <a:solidFill>
                  <a:schemeClr val="tx1"/>
                </a:solidFill>
              </a:rPr>
              <a:t>Accompany survivors during interviews.</a:t>
            </a:r>
          </a:p>
          <a:p>
            <a:pPr marL="457200" indent="-457200" eaLnBrk="1" fontAlgn="auto" hangingPunct="1">
              <a:buFont typeface="Arial" pitchFamily="34" charset="0"/>
              <a:buChar char="•"/>
              <a:defRPr/>
            </a:pPr>
            <a:r>
              <a:rPr lang="en-US" dirty="0">
                <a:solidFill>
                  <a:schemeClr val="tx1"/>
                </a:solidFill>
              </a:rPr>
              <a:t>Provide emotional support and information regarding the investigative process.</a:t>
            </a:r>
          </a:p>
          <a:p>
            <a:pPr marL="457200" indent="-457200" eaLnBrk="1" fontAlgn="auto" hangingPunct="1">
              <a:buFont typeface="Arial" pitchFamily="34" charset="0"/>
              <a:buChar char="•"/>
              <a:defRPr/>
            </a:pPr>
            <a:r>
              <a:rPr lang="en-US" dirty="0">
                <a:solidFill>
                  <a:schemeClr val="tx1"/>
                </a:solidFill>
              </a:rPr>
              <a:t>Will not participate in the interview or serve as a translator.</a:t>
            </a:r>
          </a:p>
          <a:p>
            <a:pPr marL="457200" indent="-457200" eaLnBrk="1" fontAlgn="auto" hangingPunct="1">
              <a:buFont typeface="Arial" pitchFamily="34" charset="0"/>
              <a:buChar char="•"/>
              <a:defRPr/>
            </a:pPr>
            <a:r>
              <a:rPr lang="en-US" dirty="0">
                <a:solidFill>
                  <a:schemeClr val="tx1"/>
                </a:solidFill>
              </a:rPr>
              <a:t>Assist the survivor to address his or her needs during the interview, such as taking a break, when needed.</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4383-321E-6EFB-683A-FB80991ECB67}"/>
              </a:ext>
            </a:extLst>
          </p:cNvPr>
          <p:cNvSpPr>
            <a:spLocks noGrp="1"/>
          </p:cNvSpPr>
          <p:nvPr>
            <p:ph type="title"/>
          </p:nvPr>
        </p:nvSpPr>
        <p:spPr>
          <a:xfrm>
            <a:off x="457200" y="80963"/>
            <a:ext cx="8229600" cy="889000"/>
          </a:xfrm>
        </p:spPr>
        <p:txBody>
          <a:bodyPr rtlCol="0"/>
          <a:lstStyle/>
          <a:p>
            <a:pPr eaLnBrk="1" fontAlgn="auto" hangingPunct="1">
              <a:lnSpc>
                <a:spcPct val="100000"/>
              </a:lnSpc>
              <a:spcAft>
                <a:spcPts val="0"/>
              </a:spcAft>
              <a:defRPr/>
            </a:pPr>
            <a:r>
              <a:rPr lang="en-US" dirty="0"/>
              <a:t>Role of the Advocate in </a:t>
            </a:r>
            <a:br>
              <a:rPr lang="en-US" dirty="0"/>
            </a:br>
            <a:r>
              <a:rPr lang="en-US" dirty="0"/>
              <a:t>Providing Ongoing Care</a:t>
            </a:r>
          </a:p>
        </p:txBody>
      </p:sp>
      <p:sp>
        <p:nvSpPr>
          <p:cNvPr id="3" name="Content Placeholder 2">
            <a:extLst>
              <a:ext uri="{FF2B5EF4-FFF2-40B4-BE49-F238E27FC236}">
                <a16:creationId xmlns:a16="http://schemas.microsoft.com/office/drawing/2014/main" id="{A67E418D-02B3-6123-54C4-5AC438042174}"/>
              </a:ext>
            </a:extLst>
          </p:cNvPr>
          <p:cNvSpPr>
            <a:spLocks noGrp="1"/>
          </p:cNvSpPr>
          <p:nvPr>
            <p:ph sz="quarter" idx="4"/>
          </p:nvPr>
        </p:nvSpPr>
        <p:spPr>
          <a:xfrm>
            <a:off x="914400" y="1524000"/>
            <a:ext cx="7772400" cy="4144963"/>
          </a:xfrm>
        </p:spPr>
        <p:txBody>
          <a:bodyPr rtlCol="0"/>
          <a:lstStyle/>
          <a:p>
            <a:pPr marL="457200" indent="-457200" eaLnBrk="1" fontAlgn="auto" hangingPunct="1">
              <a:buFont typeface="Arial" pitchFamily="34" charset="0"/>
              <a:buChar char="•"/>
              <a:defRPr/>
            </a:pPr>
            <a:r>
              <a:rPr lang="en-US" dirty="0">
                <a:solidFill>
                  <a:schemeClr val="tx1"/>
                </a:solidFill>
              </a:rPr>
              <a:t>May be able to provide follow-up services via phone, by mail, or in-person</a:t>
            </a:r>
          </a:p>
          <a:p>
            <a:pPr marL="457200" indent="-457200" eaLnBrk="1" fontAlgn="auto" hangingPunct="1">
              <a:buFont typeface="Arial" pitchFamily="34" charset="0"/>
              <a:buChar char="•"/>
              <a:defRPr/>
            </a:pPr>
            <a:r>
              <a:rPr lang="en-US" dirty="0">
                <a:solidFill>
                  <a:schemeClr val="tx1"/>
                </a:solidFill>
              </a:rPr>
              <a:t>Can assist survivors’ in their healing to manage the long-term impact of trauma and to participate in the investigative process</a:t>
            </a:r>
          </a:p>
          <a:p>
            <a:pPr marL="457200" indent="-457200" eaLnBrk="1" fontAlgn="auto" hangingPunct="1">
              <a:buFont typeface="Arial" pitchFamily="34" charset="0"/>
              <a:buChar char="•"/>
              <a:defRPr/>
            </a:pPr>
            <a:r>
              <a:rPr lang="en-US" dirty="0">
                <a:solidFill>
                  <a:schemeClr val="tx1"/>
                </a:solidFill>
              </a:rPr>
              <a:t>Services are usually free and confidential</a:t>
            </a:r>
          </a:p>
          <a:p>
            <a:pPr eaLnBrk="1" fontAlgn="auto" hangingPunct="1">
              <a:defRPr/>
            </a:pPr>
            <a:endParaRPr lang="en-US" dirty="0">
              <a:solidFill>
                <a:schemeClr val="tx1"/>
              </a:solidFil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1D03-6C3F-3093-7A05-306CC22E4166}"/>
              </a:ext>
            </a:extLst>
          </p:cNvPr>
          <p:cNvSpPr>
            <a:spLocks noGrp="1"/>
          </p:cNvSpPr>
          <p:nvPr>
            <p:ph type="title"/>
          </p:nvPr>
        </p:nvSpPr>
        <p:spPr>
          <a:xfrm>
            <a:off x="457200" y="80963"/>
            <a:ext cx="8229600" cy="889000"/>
          </a:xfrm>
        </p:spPr>
        <p:txBody>
          <a:bodyPr rtlCol="0"/>
          <a:lstStyle/>
          <a:p>
            <a:pPr eaLnBrk="1" fontAlgn="auto" hangingPunct="1">
              <a:lnSpc>
                <a:spcPts val="3300"/>
              </a:lnSpc>
              <a:spcAft>
                <a:spcPts val="0"/>
              </a:spcAft>
              <a:defRPr/>
            </a:pPr>
            <a:r>
              <a:rPr lang="en-US" dirty="0"/>
              <a:t>Victim Advocates and Confidentiality </a:t>
            </a:r>
          </a:p>
        </p:txBody>
      </p:sp>
      <p:sp>
        <p:nvSpPr>
          <p:cNvPr id="88067" name="Content Placeholder 2">
            <a:extLst>
              <a:ext uri="{FF2B5EF4-FFF2-40B4-BE49-F238E27FC236}">
                <a16:creationId xmlns:a16="http://schemas.microsoft.com/office/drawing/2014/main" id="{EE55A217-E536-02C8-21FC-76955699B909}"/>
              </a:ext>
            </a:extLst>
          </p:cNvPr>
          <p:cNvSpPr>
            <a:spLocks noGrp="1"/>
          </p:cNvSpPr>
          <p:nvPr>
            <p:ph sz="quarter" idx="4"/>
          </p:nvPr>
        </p:nvSpPr>
        <p:spPr>
          <a:xfrm>
            <a:off x="914400" y="1600200"/>
            <a:ext cx="7772400" cy="4876800"/>
          </a:xfrm>
        </p:spPr>
        <p:txBody>
          <a:bodyPr/>
          <a:lstStyle/>
          <a:p>
            <a:pPr marL="457200" lvl="1" indent="-457200" eaLnBrk="1" hangingPunct="1">
              <a:spcBef>
                <a:spcPts val="600"/>
              </a:spcBef>
              <a:spcAft>
                <a:spcPts val="600"/>
              </a:spcAft>
              <a:buFont typeface="Arial" panose="020B0604020202020204" pitchFamily="34" charset="0"/>
              <a:buChar char="•"/>
            </a:pPr>
            <a:r>
              <a:rPr lang="en-US" altLang="en-US" sz="2600">
                <a:solidFill>
                  <a:schemeClr val="tx1"/>
                </a:solidFill>
              </a:rPr>
              <a:t>In some states, advocates are legally required to keep client information confidential.</a:t>
            </a:r>
          </a:p>
          <a:p>
            <a:pPr marL="457200" lvl="1" indent="-457200" eaLnBrk="1" hangingPunct="1">
              <a:spcBef>
                <a:spcPts val="600"/>
              </a:spcBef>
              <a:spcAft>
                <a:spcPts val="600"/>
              </a:spcAft>
              <a:buFont typeface="Arial" panose="020B0604020202020204" pitchFamily="34" charset="0"/>
              <a:buChar char="•"/>
            </a:pPr>
            <a:r>
              <a:rPr lang="en-US" altLang="en-US" sz="2600">
                <a:solidFill>
                  <a:schemeClr val="tx1"/>
                </a:solidFill>
              </a:rPr>
              <a:t>They may be bound by professional ethics and legal standards of licensing bodies.</a:t>
            </a:r>
          </a:p>
          <a:p>
            <a:pPr marL="457200" lvl="1" indent="-457200" eaLnBrk="1" hangingPunct="1">
              <a:spcBef>
                <a:spcPts val="600"/>
              </a:spcBef>
              <a:spcAft>
                <a:spcPts val="600"/>
              </a:spcAft>
              <a:buFont typeface="Arial" panose="020B0604020202020204" pitchFamily="34" charset="0"/>
              <a:buChar char="•"/>
            </a:pPr>
            <a:r>
              <a:rPr lang="en-US" altLang="en-US" sz="2600">
                <a:solidFill>
                  <a:schemeClr val="tx1"/>
                </a:solidFill>
              </a:rPr>
              <a:t>Advocates cannot disclose information, including names of perpetrators to the facility.</a:t>
            </a:r>
          </a:p>
          <a:p>
            <a:pPr marL="457200" lvl="1" indent="-457200" eaLnBrk="1" hangingPunct="1">
              <a:spcBef>
                <a:spcPts val="600"/>
              </a:spcBef>
              <a:spcAft>
                <a:spcPts val="600"/>
              </a:spcAft>
              <a:buFont typeface="Arial" panose="020B0604020202020204" pitchFamily="34" charset="0"/>
              <a:buChar char="•"/>
            </a:pPr>
            <a:r>
              <a:rPr lang="en-US" altLang="en-US" sz="2600">
                <a:solidFill>
                  <a:schemeClr val="tx1"/>
                </a:solidFill>
              </a:rPr>
              <a:t>Advocates give survivors the tools they need to make their own decisions. </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EA6E-61B9-C3F2-DA21-9D70649CF324}"/>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The Benefits of Advocates</a:t>
            </a:r>
          </a:p>
        </p:txBody>
      </p:sp>
      <p:sp>
        <p:nvSpPr>
          <p:cNvPr id="89091" name="Content Placeholder 2">
            <a:extLst>
              <a:ext uri="{FF2B5EF4-FFF2-40B4-BE49-F238E27FC236}">
                <a16:creationId xmlns:a16="http://schemas.microsoft.com/office/drawing/2014/main" id="{A0D488D1-D763-3A14-5EE0-40B022149D98}"/>
              </a:ext>
            </a:extLst>
          </p:cNvPr>
          <p:cNvSpPr>
            <a:spLocks noGrp="1"/>
          </p:cNvSpPr>
          <p:nvPr>
            <p:ph sz="quarter" idx="4"/>
          </p:nvPr>
        </p:nvSpPr>
        <p:spPr>
          <a:xfrm>
            <a:off x="609600" y="1524000"/>
            <a:ext cx="8077200" cy="4953000"/>
          </a:xfrm>
        </p:spPr>
        <p:txBody>
          <a:bodyPr/>
          <a:lstStyle/>
          <a:p>
            <a:pPr eaLnBrk="1" hangingPunct="1">
              <a:spcBef>
                <a:spcPct val="0"/>
              </a:spcBef>
              <a:spcAft>
                <a:spcPct val="0"/>
              </a:spcAft>
            </a:pPr>
            <a:r>
              <a:rPr lang="en-US" altLang="en-US" sz="2400">
                <a:solidFill>
                  <a:schemeClr val="tx1"/>
                </a:solidFill>
              </a:rPr>
              <a:t>Advocates reduce survivors’ trauma and improve investigations in the following ways:</a:t>
            </a:r>
          </a:p>
          <a:p>
            <a:pPr lvl="1" eaLnBrk="1" hangingPunct="1">
              <a:spcBef>
                <a:spcPct val="0"/>
              </a:spcBef>
              <a:spcAft>
                <a:spcPct val="0"/>
              </a:spcAft>
              <a:buFont typeface="Arial" panose="020B0604020202020204" pitchFamily="34" charset="0"/>
              <a:buChar char="•"/>
            </a:pPr>
            <a:r>
              <a:rPr lang="en-US" altLang="en-US" sz="2400">
                <a:solidFill>
                  <a:schemeClr val="tx1"/>
                </a:solidFill>
              </a:rPr>
              <a:t>Advocates increase survivors’ wellness and help them to cope with the trauma of the sexual abuse.</a:t>
            </a:r>
          </a:p>
          <a:p>
            <a:pPr lvl="1" eaLnBrk="1" hangingPunct="1">
              <a:spcBef>
                <a:spcPct val="0"/>
              </a:spcBef>
              <a:spcAft>
                <a:spcPct val="0"/>
              </a:spcAft>
              <a:buFont typeface="Arial" panose="020B0604020202020204" pitchFamily="34" charset="0"/>
              <a:buChar char="•"/>
            </a:pPr>
            <a:r>
              <a:rPr lang="en-US" altLang="en-US" sz="2400">
                <a:solidFill>
                  <a:schemeClr val="tx1"/>
                </a:solidFill>
              </a:rPr>
              <a:t>Survivors are likely to feel more comfortable with the investigation if they have an advocate.</a:t>
            </a:r>
          </a:p>
          <a:p>
            <a:pPr lvl="1" eaLnBrk="1" hangingPunct="1">
              <a:spcBef>
                <a:spcPct val="0"/>
              </a:spcBef>
              <a:spcAft>
                <a:spcPct val="0"/>
              </a:spcAft>
              <a:buFont typeface="Arial" panose="020B0604020202020204" pitchFamily="34" charset="0"/>
              <a:buChar char="•"/>
            </a:pPr>
            <a:r>
              <a:rPr lang="en-US" altLang="en-US" sz="2400">
                <a:solidFill>
                  <a:schemeClr val="tx1"/>
                </a:solidFill>
              </a:rPr>
              <a:t>Survivors who feel comfortable and supported are more likely to participate in the investigative process, which increases the likelihood of a successful investigation.</a:t>
            </a:r>
          </a:p>
          <a:p>
            <a:pPr eaLnBrk="1" hangingPunct="1">
              <a:spcBef>
                <a:spcPct val="0"/>
              </a:spcBef>
              <a:spcAft>
                <a:spcPct val="0"/>
              </a:spcAft>
            </a:pPr>
            <a:endParaRPr lang="en-US" altLang="en-US" sz="2400">
              <a:solidFill>
                <a:schemeClr val="tx1"/>
              </a:solidFill>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FA58-9594-E461-1EE5-C9B9EDC97EC9}"/>
              </a:ext>
            </a:extLst>
          </p:cNvPr>
          <p:cNvSpPr>
            <a:spLocks noGrp="1"/>
          </p:cNvSpPr>
          <p:nvPr>
            <p:ph type="title"/>
          </p:nvPr>
        </p:nvSpPr>
        <p:spPr>
          <a:xfrm>
            <a:off x="457200" y="152400"/>
            <a:ext cx="8229600" cy="889000"/>
          </a:xfrm>
        </p:spPr>
        <p:txBody>
          <a:bodyPr/>
          <a:lstStyle/>
          <a:p>
            <a:pPr>
              <a:defRPr/>
            </a:pPr>
            <a:r>
              <a:rPr lang="en-US" dirty="0">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a:extLst>
              <a:ext uri="{FF2B5EF4-FFF2-40B4-BE49-F238E27FC236}">
                <a16:creationId xmlns:a16="http://schemas.microsoft.com/office/drawing/2014/main" id="{7253F9CF-918C-7C51-10F2-33C41FD15D1B}"/>
              </a:ext>
            </a:extLst>
          </p:cNvPr>
          <p:cNvPicPr>
            <a:picLocks noChangeAspect="1" noChangeArrowheads="1"/>
          </p:cNvPicPr>
          <p:nvPr/>
        </p:nvPicPr>
        <p:blipFill rotWithShape="1">
          <a:blip r:embed="rId3" cstate="print">
            <a:duotone>
              <a:schemeClr val="accent6">
                <a:shade val="45000"/>
                <a:satMod val="135000"/>
              </a:schemeClr>
              <a:prstClr val="white"/>
            </a:duotone>
          </a:blip>
          <a:srcRect t="30620" b="-1"/>
          <a:stretch/>
        </p:blipFill>
        <p:spPr bwMode="auto">
          <a:xfrm>
            <a:off x="0" y="1210235"/>
            <a:ext cx="9144000" cy="5649672"/>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341E-E3F1-9A48-36FD-F825056040EB}"/>
              </a:ext>
            </a:extLst>
          </p:cNvPr>
          <p:cNvSpPr>
            <a:spLocks noGrp="1"/>
          </p:cNvSpPr>
          <p:nvPr>
            <p:ph type="title"/>
          </p:nvPr>
        </p:nvSpPr>
        <p:spPr>
          <a:xfrm>
            <a:off x="0" y="152400"/>
            <a:ext cx="9144000" cy="1138238"/>
          </a:xfrm>
        </p:spPr>
        <p:txBody>
          <a:bodyPr rtlCol="0"/>
          <a:lstStyle/>
          <a:p>
            <a:pPr eaLnBrk="1" fontAlgn="auto" hangingPunct="1">
              <a:lnSpc>
                <a:spcPts val="3300"/>
              </a:lnSpc>
              <a:spcAft>
                <a:spcPts val="0"/>
              </a:spcAft>
              <a:defRPr/>
            </a:pPr>
            <a:r>
              <a:rPr lang="en-US" dirty="0"/>
              <a:t>Exam Evidence Protocol and Forensic Exams – Access to Advocates</a:t>
            </a:r>
          </a:p>
        </p:txBody>
      </p:sp>
      <p:sp>
        <p:nvSpPr>
          <p:cNvPr id="17411" name="Content Placeholder 2">
            <a:extLst>
              <a:ext uri="{FF2B5EF4-FFF2-40B4-BE49-F238E27FC236}">
                <a16:creationId xmlns:a16="http://schemas.microsoft.com/office/drawing/2014/main" id="{8199C09F-9E26-CD4A-7301-286934A94047}"/>
              </a:ext>
            </a:extLst>
          </p:cNvPr>
          <p:cNvSpPr>
            <a:spLocks noGrp="1"/>
          </p:cNvSpPr>
          <p:nvPr>
            <p:ph sz="quarter" idx="4"/>
          </p:nvPr>
        </p:nvSpPr>
        <p:spPr>
          <a:xfrm>
            <a:off x="609600" y="1676400"/>
            <a:ext cx="8153400" cy="3962400"/>
          </a:xfrm>
        </p:spPr>
        <p:txBody>
          <a:bodyPr/>
          <a:lstStyle/>
          <a:p>
            <a:pPr eaLnBrk="1" hangingPunct="1">
              <a:spcBef>
                <a:spcPct val="0"/>
              </a:spcBef>
              <a:spcAft>
                <a:spcPct val="0"/>
              </a:spcAft>
            </a:pPr>
            <a:r>
              <a:rPr lang="en-US" altLang="en-US" sz="2400" i="1">
                <a:solidFill>
                  <a:schemeClr val="tx1"/>
                </a:solidFill>
              </a:rPr>
              <a:t>§115.(3)21(e-h) Evidence protocol and forensic medical examinations </a:t>
            </a:r>
          </a:p>
          <a:p>
            <a:pPr eaLnBrk="1" hangingPunct="1">
              <a:spcBef>
                <a:spcPts val="600"/>
              </a:spcBef>
              <a:spcAft>
                <a:spcPts val="600"/>
              </a:spcAft>
              <a:buFont typeface="Arial" panose="020B0604020202020204" pitchFamily="34" charset="0"/>
              <a:buChar char="•"/>
            </a:pPr>
            <a:r>
              <a:rPr lang="en-US" altLang="en-US" sz="2400">
                <a:solidFill>
                  <a:schemeClr val="tx1"/>
                </a:solidFill>
              </a:rPr>
              <a:t>Advocates accompany and support victims through the exam process and investigative interviews and provide emotional support, crisis intervention, information, and referrals.</a:t>
            </a:r>
          </a:p>
          <a:p>
            <a:pPr eaLnBrk="1" hangingPunct="1">
              <a:spcBef>
                <a:spcPts val="600"/>
              </a:spcBef>
              <a:spcAft>
                <a:spcPts val="600"/>
              </a:spcAft>
              <a:buFont typeface="Arial" panose="020B0604020202020204" pitchFamily="34" charset="0"/>
              <a:buChar char="•"/>
            </a:pPr>
            <a:r>
              <a:rPr lang="en-US" altLang="en-US" sz="2400">
                <a:solidFill>
                  <a:schemeClr val="tx1"/>
                </a:solidFill>
              </a:rPr>
              <a:t>A qualified agency staff member must be screened for appropriateness and receive education on sexual assault and forensic exams.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2C1B-2016-4E25-54DE-E0CF7C6683B6}"/>
              </a:ext>
            </a:extLst>
          </p:cNvPr>
          <p:cNvSpPr>
            <a:spLocks noGrp="1"/>
          </p:cNvSpPr>
          <p:nvPr>
            <p:ph type="title"/>
          </p:nvPr>
        </p:nvSpPr>
        <p:spPr>
          <a:xfrm>
            <a:off x="533400" y="228600"/>
            <a:ext cx="8229600" cy="889000"/>
          </a:xfrm>
        </p:spPr>
        <p:txBody>
          <a:bodyPr rtlCol="0"/>
          <a:lstStyle/>
          <a:p>
            <a:pPr eaLnBrk="1" fontAlgn="auto" hangingPunct="1">
              <a:spcAft>
                <a:spcPts val="0"/>
              </a:spcAft>
              <a:defRPr/>
            </a:pPr>
            <a:r>
              <a:rPr lang="en-US" dirty="0"/>
              <a:t>Specialized Training</a:t>
            </a:r>
          </a:p>
        </p:txBody>
      </p:sp>
      <p:sp>
        <p:nvSpPr>
          <p:cNvPr id="18435" name="Content Placeholder 2">
            <a:extLst>
              <a:ext uri="{FF2B5EF4-FFF2-40B4-BE49-F238E27FC236}">
                <a16:creationId xmlns:a16="http://schemas.microsoft.com/office/drawing/2014/main" id="{C36A2F83-9226-4AE4-FD54-28A7DB84237C}"/>
              </a:ext>
            </a:extLst>
          </p:cNvPr>
          <p:cNvSpPr>
            <a:spLocks noGrp="1"/>
          </p:cNvSpPr>
          <p:nvPr>
            <p:ph sz="quarter" idx="4"/>
          </p:nvPr>
        </p:nvSpPr>
        <p:spPr>
          <a:xfrm>
            <a:off x="685800" y="1600200"/>
            <a:ext cx="8229600" cy="3429000"/>
          </a:xfrm>
        </p:spPr>
        <p:txBody>
          <a:bodyPr/>
          <a:lstStyle/>
          <a:p>
            <a:pPr eaLnBrk="1" hangingPunct="1">
              <a:spcBef>
                <a:spcPct val="0"/>
              </a:spcBef>
              <a:spcAft>
                <a:spcPct val="0"/>
              </a:spcAft>
            </a:pPr>
            <a:r>
              <a:rPr lang="en-US" altLang="en-US" sz="2400" i="1">
                <a:solidFill>
                  <a:schemeClr val="tx1"/>
                </a:solidFill>
              </a:rPr>
              <a:t>§115.(3)35(a) Specialized training: Medical and mental health care</a:t>
            </a:r>
          </a:p>
          <a:p>
            <a:pPr eaLnBrk="1" hangingPunct="1">
              <a:spcBef>
                <a:spcPts val="600"/>
              </a:spcBef>
              <a:spcAft>
                <a:spcPct val="0"/>
              </a:spcAft>
            </a:pPr>
            <a:r>
              <a:rPr lang="en-US" altLang="en-US" sz="2400">
                <a:solidFill>
                  <a:schemeClr val="tx1"/>
                </a:solidFill>
              </a:rPr>
              <a:t>Ensure medical and mental health staff are trained in:</a:t>
            </a:r>
          </a:p>
          <a:p>
            <a:pPr eaLnBrk="1" hangingPunct="1">
              <a:spcBef>
                <a:spcPts val="600"/>
              </a:spcBef>
              <a:spcAft>
                <a:spcPct val="0"/>
              </a:spcAft>
              <a:buFont typeface="Arial" panose="020B0604020202020204" pitchFamily="34" charset="0"/>
              <a:buChar char="•"/>
            </a:pPr>
            <a:r>
              <a:rPr lang="en-US" altLang="en-US" sz="2400">
                <a:solidFill>
                  <a:schemeClr val="tx1"/>
                </a:solidFill>
              </a:rPr>
              <a:t>How to detect and assess for signs of sexual abuse and harassment</a:t>
            </a:r>
          </a:p>
          <a:p>
            <a:pPr eaLnBrk="1" hangingPunct="1">
              <a:spcBef>
                <a:spcPts val="600"/>
              </a:spcBef>
              <a:spcAft>
                <a:spcPct val="0"/>
              </a:spcAft>
              <a:buFont typeface="Arial" panose="020B0604020202020204" pitchFamily="34" charset="0"/>
              <a:buChar char="•"/>
            </a:pPr>
            <a:r>
              <a:rPr lang="en-US" altLang="en-US" sz="2400">
                <a:solidFill>
                  <a:schemeClr val="tx1"/>
                </a:solidFill>
              </a:rPr>
              <a:t>How to preserve physical evidence of sexual abuse</a:t>
            </a:r>
          </a:p>
          <a:p>
            <a:pPr eaLnBrk="1" hangingPunct="1">
              <a:spcBef>
                <a:spcPts val="600"/>
              </a:spcBef>
              <a:spcAft>
                <a:spcPct val="0"/>
              </a:spcAft>
              <a:buFont typeface="Arial" panose="020B0604020202020204" pitchFamily="34" charset="0"/>
              <a:buChar char="•"/>
            </a:pPr>
            <a:r>
              <a:rPr lang="en-US" altLang="en-US" sz="2400">
                <a:solidFill>
                  <a:schemeClr val="tx1"/>
                </a:solidFill>
              </a:rPr>
              <a:t>How to respond professionally to victims</a:t>
            </a:r>
          </a:p>
          <a:p>
            <a:pPr eaLnBrk="1" hangingPunct="1">
              <a:spcBef>
                <a:spcPts val="600"/>
              </a:spcBef>
              <a:spcAft>
                <a:spcPct val="0"/>
              </a:spcAft>
              <a:buFont typeface="Arial" panose="020B0604020202020204" pitchFamily="34" charset="0"/>
              <a:buChar char="•"/>
            </a:pPr>
            <a:r>
              <a:rPr lang="en-US" altLang="en-US" sz="2400">
                <a:solidFill>
                  <a:schemeClr val="tx1"/>
                </a:solidFill>
              </a:rPr>
              <a:t>How and to whom to report allegations or suspicions of sexual abuse or harassment</a:t>
            </a:r>
          </a:p>
          <a:p>
            <a:pPr eaLnBrk="1" hangingPunct="1">
              <a:spcBef>
                <a:spcPct val="0"/>
              </a:spcBef>
              <a:spcAft>
                <a:spcPct val="0"/>
              </a:spcAft>
              <a:buFont typeface="Arial" panose="020B0604020202020204" pitchFamily="34" charset="0"/>
              <a:buChar char="•"/>
            </a:pPr>
            <a:endParaRPr lang="en-US" altLang="en-US" sz="2400">
              <a:solidFill>
                <a:schemeClr val="tx1"/>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1D46-14A2-3346-067E-DA84A8E41E10}"/>
              </a:ext>
            </a:extLst>
          </p:cNvPr>
          <p:cNvSpPr>
            <a:spLocks noGrp="1"/>
          </p:cNvSpPr>
          <p:nvPr>
            <p:ph type="title"/>
          </p:nvPr>
        </p:nvSpPr>
        <p:spPr>
          <a:xfrm>
            <a:off x="457200" y="80963"/>
            <a:ext cx="8229600" cy="889000"/>
          </a:xfrm>
        </p:spPr>
        <p:txBody>
          <a:bodyPr rtlCol="0"/>
          <a:lstStyle/>
          <a:p>
            <a:pPr eaLnBrk="1" fontAlgn="auto" hangingPunct="1">
              <a:spcAft>
                <a:spcPts val="0"/>
              </a:spcAft>
              <a:defRPr/>
            </a:pPr>
            <a:r>
              <a:rPr lang="en-US" dirty="0"/>
              <a:t>Specialized Training, Cont.</a:t>
            </a:r>
          </a:p>
        </p:txBody>
      </p:sp>
      <p:sp>
        <p:nvSpPr>
          <p:cNvPr id="19459" name="Content Placeholder 2">
            <a:extLst>
              <a:ext uri="{FF2B5EF4-FFF2-40B4-BE49-F238E27FC236}">
                <a16:creationId xmlns:a16="http://schemas.microsoft.com/office/drawing/2014/main" id="{1AC98F4B-5616-AC58-A2C4-1F1E49A28161}"/>
              </a:ext>
            </a:extLst>
          </p:cNvPr>
          <p:cNvSpPr>
            <a:spLocks noGrp="1"/>
          </p:cNvSpPr>
          <p:nvPr>
            <p:ph sz="quarter" idx="4"/>
          </p:nvPr>
        </p:nvSpPr>
        <p:spPr>
          <a:xfrm>
            <a:off x="762000" y="1554163"/>
            <a:ext cx="7848600" cy="5270500"/>
          </a:xfrm>
        </p:spPr>
        <p:txBody>
          <a:bodyPr/>
          <a:lstStyle/>
          <a:p>
            <a:pPr eaLnBrk="1" hangingPunct="1">
              <a:spcBef>
                <a:spcPct val="0"/>
              </a:spcBef>
              <a:spcAft>
                <a:spcPct val="0"/>
              </a:spcAft>
            </a:pPr>
            <a:r>
              <a:rPr lang="en-US" altLang="en-US" sz="2400" i="1">
                <a:solidFill>
                  <a:schemeClr val="tx1"/>
                </a:solidFill>
              </a:rPr>
              <a:t>§115.(3)35(b-d) Specialized training: Medical and mental health care</a:t>
            </a:r>
          </a:p>
          <a:p>
            <a:pPr eaLnBrk="1" hangingPunct="1">
              <a:spcBef>
                <a:spcPts val="600"/>
              </a:spcBef>
              <a:spcAft>
                <a:spcPct val="0"/>
              </a:spcAft>
              <a:buFont typeface="Arial" panose="020B0604020202020204" pitchFamily="34" charset="0"/>
              <a:buChar char="•"/>
            </a:pPr>
            <a:r>
              <a:rPr lang="en-US" altLang="en-US" sz="2400">
                <a:solidFill>
                  <a:schemeClr val="tx1"/>
                </a:solidFill>
              </a:rPr>
              <a:t>Medical staff who perform forensic examinations must receive appropriate training.</a:t>
            </a:r>
          </a:p>
          <a:p>
            <a:pPr eaLnBrk="1" hangingPunct="1">
              <a:spcBef>
                <a:spcPts val="600"/>
              </a:spcBef>
              <a:spcAft>
                <a:spcPct val="0"/>
              </a:spcAft>
              <a:buFont typeface="Arial" panose="020B0604020202020204" pitchFamily="34" charset="0"/>
              <a:buChar char="•"/>
            </a:pPr>
            <a:r>
              <a:rPr lang="en-US" altLang="en-US" sz="2400">
                <a:solidFill>
                  <a:schemeClr val="tx1"/>
                </a:solidFill>
              </a:rPr>
              <a:t>Maintain documentation of medical and mental health staff participation in required trainings.</a:t>
            </a:r>
          </a:p>
          <a:p>
            <a:pPr eaLnBrk="1" hangingPunct="1">
              <a:spcBef>
                <a:spcPts val="600"/>
              </a:spcBef>
              <a:spcAft>
                <a:spcPct val="0"/>
              </a:spcAft>
              <a:buFont typeface="Arial" panose="020B0604020202020204" pitchFamily="34" charset="0"/>
              <a:buChar char="•"/>
            </a:pPr>
            <a:r>
              <a:rPr lang="en-US" altLang="en-US" sz="2400">
                <a:solidFill>
                  <a:schemeClr val="tx1"/>
                </a:solidFill>
              </a:rPr>
              <a:t>Ensure medical and mental health staff receive appropriate staff, volunteer, or contractor training, in addition to the specialized training described above.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DBED-6550-3123-235B-68B34403E2EC}"/>
              </a:ext>
            </a:extLst>
          </p:cNvPr>
          <p:cNvSpPr>
            <a:spLocks noGrp="1"/>
          </p:cNvSpPr>
          <p:nvPr>
            <p:ph type="title"/>
          </p:nvPr>
        </p:nvSpPr>
        <p:spPr>
          <a:xfrm>
            <a:off x="0" y="80963"/>
            <a:ext cx="9144000" cy="1062037"/>
          </a:xfrm>
        </p:spPr>
        <p:txBody>
          <a:bodyPr rtlCol="0"/>
          <a:lstStyle/>
          <a:p>
            <a:pPr eaLnBrk="1" fontAlgn="auto" hangingPunct="1">
              <a:lnSpc>
                <a:spcPts val="3300"/>
              </a:lnSpc>
              <a:spcAft>
                <a:spcPts val="0"/>
              </a:spcAft>
              <a:defRPr/>
            </a:pPr>
            <a:r>
              <a:rPr lang="en-US" dirty="0"/>
              <a:t>Access to Outside Confidential Services</a:t>
            </a:r>
          </a:p>
        </p:txBody>
      </p:sp>
      <p:sp>
        <p:nvSpPr>
          <p:cNvPr id="20483" name="Content Placeholder 2">
            <a:extLst>
              <a:ext uri="{FF2B5EF4-FFF2-40B4-BE49-F238E27FC236}">
                <a16:creationId xmlns:a16="http://schemas.microsoft.com/office/drawing/2014/main" id="{6D542A77-4B76-AB98-27E3-4EDD1A5500D5}"/>
              </a:ext>
            </a:extLst>
          </p:cNvPr>
          <p:cNvSpPr>
            <a:spLocks noGrp="1"/>
          </p:cNvSpPr>
          <p:nvPr>
            <p:ph sz="quarter" idx="4"/>
          </p:nvPr>
        </p:nvSpPr>
        <p:spPr>
          <a:xfrm>
            <a:off x="762000" y="1524000"/>
            <a:ext cx="7848600" cy="4495800"/>
          </a:xfrm>
        </p:spPr>
        <p:txBody>
          <a:bodyPr/>
          <a:lstStyle/>
          <a:p>
            <a:pPr eaLnBrk="1" hangingPunct="1">
              <a:spcBef>
                <a:spcPct val="0"/>
              </a:spcBef>
              <a:spcAft>
                <a:spcPct val="0"/>
              </a:spcAft>
            </a:pPr>
            <a:r>
              <a:rPr lang="en-US" altLang="en-US" sz="2400" i="1">
                <a:solidFill>
                  <a:schemeClr val="tx1"/>
                </a:solidFill>
              </a:rPr>
              <a:t>§115.(3)53(a-b) Inmate/resident access to outside confidential support services</a:t>
            </a:r>
          </a:p>
          <a:p>
            <a:pPr eaLnBrk="1" hangingPunct="1">
              <a:lnSpc>
                <a:spcPct val="110000"/>
              </a:lnSpc>
              <a:spcBef>
                <a:spcPts val="600"/>
              </a:spcBef>
              <a:spcAft>
                <a:spcPts val="600"/>
              </a:spcAft>
              <a:buFont typeface="Arial" panose="020B0604020202020204" pitchFamily="34" charset="0"/>
              <a:buChar char="•"/>
            </a:pPr>
            <a:r>
              <a:rPr lang="en-US" altLang="en-US" sz="2400">
                <a:solidFill>
                  <a:schemeClr val="tx1"/>
                </a:solidFill>
              </a:rPr>
              <a:t>Provide inmates/residents with phone and mail access to rape crisis and/or other victim advocates.</a:t>
            </a:r>
          </a:p>
          <a:p>
            <a:pPr eaLnBrk="1" hangingPunct="1">
              <a:lnSpc>
                <a:spcPct val="110000"/>
              </a:lnSpc>
              <a:spcBef>
                <a:spcPts val="600"/>
              </a:spcBef>
              <a:spcAft>
                <a:spcPts val="600"/>
              </a:spcAft>
              <a:buFont typeface="Arial" panose="020B0604020202020204" pitchFamily="34" charset="0"/>
              <a:buChar char="•"/>
            </a:pPr>
            <a:r>
              <a:rPr lang="en-US" altLang="en-US" sz="2400">
                <a:solidFill>
                  <a:schemeClr val="tx1"/>
                </a:solidFill>
              </a:rPr>
              <a:t>Enable reasonable communication in as confidential a manner as possible.</a:t>
            </a:r>
          </a:p>
          <a:p>
            <a:pPr eaLnBrk="1" hangingPunct="1">
              <a:lnSpc>
                <a:spcPct val="110000"/>
              </a:lnSpc>
              <a:spcBef>
                <a:spcPts val="600"/>
              </a:spcBef>
              <a:spcAft>
                <a:spcPts val="600"/>
              </a:spcAft>
              <a:buFont typeface="Arial" panose="020B0604020202020204" pitchFamily="34" charset="0"/>
              <a:buChar char="•"/>
            </a:pPr>
            <a:r>
              <a:rPr lang="en-US" altLang="en-US" sz="2400">
                <a:solidFill>
                  <a:schemeClr val="tx1"/>
                </a:solidFill>
              </a:rPr>
              <a:t>Inform inmates/residents of the extent to which this communication is monitored and reports will be filed in accordance with mandatory reporting laws.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284B-D373-70DA-D2EB-8F01FC866403}"/>
              </a:ext>
            </a:extLst>
          </p:cNvPr>
          <p:cNvSpPr>
            <a:spLocks noGrp="1"/>
          </p:cNvSpPr>
          <p:nvPr>
            <p:ph type="title"/>
          </p:nvPr>
        </p:nvSpPr>
        <p:spPr>
          <a:xfrm>
            <a:off x="457200" y="80963"/>
            <a:ext cx="8229600" cy="889000"/>
          </a:xfrm>
        </p:spPr>
        <p:txBody>
          <a:bodyPr rtlCol="0"/>
          <a:lstStyle/>
          <a:p>
            <a:pPr eaLnBrk="1" fontAlgn="auto" hangingPunct="1">
              <a:lnSpc>
                <a:spcPts val="3300"/>
              </a:lnSpc>
              <a:spcAft>
                <a:spcPts val="0"/>
              </a:spcAft>
              <a:defRPr/>
            </a:pPr>
            <a:r>
              <a:rPr lang="en-US" dirty="0"/>
              <a:t>Access to Outside </a:t>
            </a:r>
            <a:br>
              <a:rPr lang="en-US" dirty="0"/>
            </a:br>
            <a:r>
              <a:rPr lang="en-US" dirty="0"/>
              <a:t>Confidential Services - Agreements</a:t>
            </a:r>
          </a:p>
        </p:txBody>
      </p:sp>
      <p:sp>
        <p:nvSpPr>
          <p:cNvPr id="21507" name="Content Placeholder 2">
            <a:extLst>
              <a:ext uri="{FF2B5EF4-FFF2-40B4-BE49-F238E27FC236}">
                <a16:creationId xmlns:a16="http://schemas.microsoft.com/office/drawing/2014/main" id="{0D216806-2D3D-F1CE-2591-BBF3D2B092A9}"/>
              </a:ext>
            </a:extLst>
          </p:cNvPr>
          <p:cNvSpPr>
            <a:spLocks noGrp="1"/>
          </p:cNvSpPr>
          <p:nvPr>
            <p:ph sz="quarter" idx="4"/>
          </p:nvPr>
        </p:nvSpPr>
        <p:spPr>
          <a:xfrm>
            <a:off x="685800" y="1447800"/>
            <a:ext cx="7924800" cy="4953000"/>
          </a:xfrm>
        </p:spPr>
        <p:txBody>
          <a:bodyPr/>
          <a:lstStyle/>
          <a:p>
            <a:pPr eaLnBrk="1" hangingPunct="1">
              <a:spcBef>
                <a:spcPct val="0"/>
              </a:spcBef>
              <a:spcAft>
                <a:spcPct val="0"/>
              </a:spcAft>
            </a:pPr>
            <a:r>
              <a:rPr lang="en-US" altLang="en-US" sz="2400" i="1">
                <a:solidFill>
                  <a:schemeClr val="tx1"/>
                </a:solidFill>
              </a:rPr>
              <a:t>§115.(3)53(c) Inmate/resident access to outside confidential support services</a:t>
            </a:r>
          </a:p>
          <a:p>
            <a:pPr eaLnBrk="1" hangingPunct="1">
              <a:spcBef>
                <a:spcPts val="600"/>
              </a:spcBef>
              <a:spcAft>
                <a:spcPts val="600"/>
              </a:spcAft>
              <a:buFont typeface="Arial" panose="020B0604020202020204" pitchFamily="34" charset="0"/>
              <a:buChar char="•"/>
            </a:pPr>
            <a:r>
              <a:rPr lang="en-US" altLang="en-US" sz="2400">
                <a:solidFill>
                  <a:schemeClr val="tx1"/>
                </a:solidFill>
              </a:rPr>
              <a:t>Enter into written agreements (MOUs) with outside victim advocates who are able to provide inmates/victims with confidential emotional support.</a:t>
            </a:r>
          </a:p>
          <a:p>
            <a:pPr eaLnBrk="1" hangingPunct="1">
              <a:spcBef>
                <a:spcPts val="600"/>
              </a:spcBef>
              <a:spcAft>
                <a:spcPts val="600"/>
              </a:spcAft>
              <a:buFont typeface="Arial" panose="020B0604020202020204" pitchFamily="34" charset="0"/>
              <a:buChar char="•"/>
            </a:pPr>
            <a:r>
              <a:rPr lang="en-US" altLang="en-US" sz="2400">
                <a:solidFill>
                  <a:schemeClr val="tx1"/>
                </a:solidFill>
              </a:rPr>
              <a:t>Document attempts to enter into such agreements.</a:t>
            </a:r>
          </a:p>
          <a:p>
            <a:pPr eaLnBrk="1" hangingPunct="1">
              <a:spcBef>
                <a:spcPct val="0"/>
              </a:spcBef>
              <a:spcAft>
                <a:spcPct val="0"/>
              </a:spcAft>
              <a:buFont typeface="Arial" panose="020B0604020202020204" pitchFamily="34" charset="0"/>
              <a:buChar char="•"/>
            </a:pPr>
            <a:endParaRPr lang="en-US" altLang="en-US" sz="2400">
              <a:solidFill>
                <a:schemeClr val="tx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1712a8c0-edea-4d74-84f8-595de9b51306"/>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RE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cb6fab5-1093-4a67-bcb3-ba6e660cb04a" xsi:nil="true"/>
    <TaxCatchAll xmlns="18fde337-0ae5-4448-91d4-1aac2e7d3530" xsi:nil="true"/>
    <lcf76f155ced4ddcb4097134ff3c332f xmlns="6cb6fab5-1093-4a67-bcb3-ba6e660cb04a">
      <Terms xmlns="http://schemas.microsoft.com/office/infopath/2007/PartnerControls"/>
    </lcf76f155ced4ddcb4097134ff3c332f>
    <SharedWithUsers xmlns="18fde337-0ae5-4448-91d4-1aac2e7d353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238592398667449DC54AED30198904" ma:contentTypeVersion="15" ma:contentTypeDescription="Create a new document." ma:contentTypeScope="" ma:versionID="b7d5fe17e30a5785b46928f340c80dd2">
  <xsd:schema xmlns:xsd="http://www.w3.org/2001/XMLSchema" xmlns:xs="http://www.w3.org/2001/XMLSchema" xmlns:p="http://schemas.microsoft.com/office/2006/metadata/properties" xmlns:ns2="6cb6fab5-1093-4a67-bcb3-ba6e660cb04a" xmlns:ns3="18fde337-0ae5-4448-91d4-1aac2e7d3530" targetNamespace="http://schemas.microsoft.com/office/2006/metadata/properties" ma:root="true" ma:fieldsID="ee62e026e387dda4137540b4628cdd7c" ns2:_="" ns3:_="">
    <xsd:import namespace="6cb6fab5-1093-4a67-bcb3-ba6e660cb04a"/>
    <xsd:import namespace="18fde337-0ae5-4448-91d4-1aac2e7d3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6fab5-1093-4a67-bcb3-ba6e660cb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de337-0ae5-4448-91d4-1aac2e7d35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1030c90-eec1-40d1-a414-de1a0517bdfb}" ma:internalName="TaxCatchAll" ma:showField="CatchAllData" ma:web="18fde337-0ae5-4448-91d4-1aac2e7d35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E4BE581-1B59-403F-8A15-81A1438C708B}">
  <ds:schemaRefs>
    <ds:schemaRef ds:uri="http://purl.org/dc/dcmitype/"/>
    <ds:schemaRef ds:uri="http://schemas.microsoft.com/office/2006/metadata/properties"/>
    <ds:schemaRef ds:uri="18fde337-0ae5-4448-91d4-1aac2e7d3530"/>
    <ds:schemaRef ds:uri="http://purl.org/dc/terms/"/>
    <ds:schemaRef ds:uri="http://purl.org/dc/elements/1.1/"/>
    <ds:schemaRef ds:uri="http://www.w3.org/XML/1998/namespace"/>
    <ds:schemaRef ds:uri="6cb6fab5-1093-4a67-bcb3-ba6e660cb04a"/>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73D46D5-D55E-4EB0-A82E-ACFF2855D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6fab5-1093-4a67-bcb3-ba6e660cb04a"/>
    <ds:schemaRef ds:uri="18fde337-0ae5-4448-91d4-1aac2e7d3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CD3938-F8E6-4915-9645-76E6A752C21B}">
  <ds:schemaRefs>
    <ds:schemaRef ds:uri="http://schemas.microsoft.com/sharepoint/v3/contenttype/forms"/>
  </ds:schemaRefs>
</ds:datastoreItem>
</file>

<file path=customXml/itemProps4.xml><?xml version="1.0" encoding="utf-8"?>
<ds:datastoreItem xmlns:ds="http://schemas.openxmlformats.org/officeDocument/2006/customXml" ds:itemID="{AAFB7F07-5331-49B2-84D7-92056648FA2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PREA PPT Template</Template>
  <TotalTime>2228</TotalTime>
  <Words>3758</Words>
  <Application>Microsoft Office PowerPoint</Application>
  <PresentationFormat>On-screen Show (4:3)</PresentationFormat>
  <Paragraphs>296</Paragraphs>
  <Slides>49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Verdana</vt:lpstr>
      <vt:lpstr>PREA PPT Template</vt:lpstr>
      <vt:lpstr>Module 5: Role of Medical And Mental Health Practitioners in Investigations   </vt:lpstr>
      <vt:lpstr>Module 5: Objectives</vt:lpstr>
      <vt:lpstr>Evidence Protocol and Forensic Exams</vt:lpstr>
      <vt:lpstr>Evidence Protocol and Forensic Exams – Access to Advocates</vt:lpstr>
      <vt:lpstr>Exam Evidence Protocol and Forensic Exams – Access to Advocates</vt:lpstr>
      <vt:lpstr>Specialized Training</vt:lpstr>
      <vt:lpstr>Specialized Training, Cont.</vt:lpstr>
      <vt:lpstr>Access to Outside Confidential Services</vt:lpstr>
      <vt:lpstr>Access to Outside  Confidential Services - Agreements</vt:lpstr>
      <vt:lpstr>Coordinated Response</vt:lpstr>
      <vt:lpstr>Access to Emergency Medical and Mental Health Care</vt:lpstr>
      <vt:lpstr>Access to Emergency Medical and Mental Health Care</vt:lpstr>
      <vt:lpstr>Access to Ongoing Medical and Mental Health Care</vt:lpstr>
      <vt:lpstr>Access to Ongoing Medical and Mental Health Care, Cont.</vt:lpstr>
      <vt:lpstr>Access to Ongoing Medical and Mental Health Care, Cont.</vt:lpstr>
      <vt:lpstr>Interpreting the Medical and Mental Health Standards</vt:lpstr>
      <vt:lpstr>Interpreting the Victim Services Standards</vt:lpstr>
      <vt:lpstr>PowerPoint Presentation</vt:lpstr>
      <vt:lpstr>Sexual Assault Nurse Examiner</vt:lpstr>
      <vt:lpstr>Forensic Medical Examination</vt:lpstr>
      <vt:lpstr>Medical Examination for  Sexual Abuse Victim</vt:lpstr>
      <vt:lpstr>Dual Purpose of the Forensic Exam</vt:lpstr>
      <vt:lpstr>Restraints should not restrict!</vt:lpstr>
      <vt:lpstr>Victim Adaptations</vt:lpstr>
      <vt:lpstr>What does a sexual assault forensic medical examination entail?</vt:lpstr>
      <vt:lpstr>First Steps</vt:lpstr>
      <vt:lpstr>Step 3: Clothing Collection</vt:lpstr>
      <vt:lpstr>Step 4: Debris Collection</vt:lpstr>
      <vt:lpstr>Step 5: Oral Swabs &amp; Smears</vt:lpstr>
      <vt:lpstr>Step 6A: Vaginal Swabs &amp; Smears Step 6B: Penile Swabs &amp; Smears</vt:lpstr>
      <vt:lpstr>Step 7: Rectal Swab &amp; Smear</vt:lpstr>
      <vt:lpstr>Step 8: Head Hair Combings</vt:lpstr>
      <vt:lpstr>Step 9: Pulled Head Hairs</vt:lpstr>
      <vt:lpstr>Step 10: Pubic Hair Combings Step 11: Pulled Pubic Hair</vt:lpstr>
      <vt:lpstr>Step 12: Saliva Sample</vt:lpstr>
      <vt:lpstr>Final Steps</vt:lpstr>
      <vt:lpstr>Documentation</vt:lpstr>
      <vt:lpstr>Remember!</vt:lpstr>
      <vt:lpstr>Access to Victim Advocates</vt:lpstr>
      <vt:lpstr>The Rape Crisis Model</vt:lpstr>
      <vt:lpstr>The Role of the Victim Advocate</vt:lpstr>
      <vt:lpstr>Importance of Victim Advocates</vt:lpstr>
      <vt:lpstr>Rape Crisis Services </vt:lpstr>
      <vt:lpstr>Role of the Advocate  During the Forensic Exam</vt:lpstr>
      <vt:lpstr>Role of the Advocate in Investigative Interviews</vt:lpstr>
      <vt:lpstr>Role of the Advocate in  Providing Ongoing Care</vt:lpstr>
      <vt:lpstr>Victim Advocates and Confidentiality </vt:lpstr>
      <vt:lpstr>The Benefits of Advocates</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TMG Caleb</dc:creator>
  <cp:lastModifiedBy>Caleb Asbridge</cp:lastModifiedBy>
  <cp:revision>210</cp:revision>
  <cp:lastPrinted>2013-12-17T21:14:38Z</cp:lastPrinted>
  <dcterms:created xsi:type="dcterms:W3CDTF">2012-08-11T01:17:59Z</dcterms:created>
  <dcterms:modified xsi:type="dcterms:W3CDTF">2024-06-18T21:07:32Z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0x010100F7238592398667449DC54AED30198904</vt:lpwstr>
  </property>
  <property fmtid="{D5CDD505-2E9C-101B-9397-08002B2CF9AE}" pid="3" name="NCCDOfficeTaxHTField0">
    <vt:lpwstr>Madison|3dd15d7c-466b-4f2e-a1e7-1efea7a709d1</vt:lpwstr>
  </property>
  <property fmtid="{D5CDD505-2E9C-101B-9397-08002B2CF9AE}" pid="4" name="ProjectFamilyTaxHTField0">
    <vt:lpwstr>Adult Corrections|86d9283a-e4db-4430-a1dd-61d127e131bb;Juvenile Corrections|736d6d6b-3658-48ec-a083-bd3f529fbd98</vt:lpwstr>
  </property>
  <property fmtid="{D5CDD505-2E9C-101B-9397-08002B2CF9AE}" pid="5" name="NCCDOffice">
    <vt:lpwstr>324;#Madison|3dd15d7c-466b-4f2e-a1e7-1efea7a709d1</vt:lpwstr>
  </property>
  <property fmtid="{D5CDD505-2E9C-101B-9397-08002B2CF9AE}" pid="6" name="ProjectFamily">
    <vt:lpwstr>986;#Adult Corrections|86d9283a-e4db-4430-a1dd-61d127e131bb;#1012;#Juvenile Corrections|736d6d6b-3658-48ec-a083-bd3f529fbd98</vt:lpwstr>
  </property>
  <property fmtid="{D5CDD505-2E9C-101B-9397-08002B2CF9AE}" pid="7" name="ProjectTaxHTField0">
    <vt:lpwstr/>
  </property>
  <property fmtid="{D5CDD505-2E9C-101B-9397-08002B2CF9AE}" pid="8" name="ProjectActivityTaxHTField0">
    <vt:lpwstr/>
  </property>
  <property fmtid="{D5CDD505-2E9C-101B-9397-08002B2CF9AE}" pid="9" name="DocumentTypeTaxHTField0">
    <vt:lpwstr/>
  </property>
  <property fmtid="{D5CDD505-2E9C-101B-9397-08002B2CF9AE}" pid="10" name="SubProject">
    <vt:lpwstr/>
  </property>
  <property fmtid="{D5CDD505-2E9C-101B-9397-08002B2CF9AE}" pid="11" name="Additional Descriptor">
    <vt:lpwstr/>
  </property>
  <property fmtid="{D5CDD505-2E9C-101B-9397-08002B2CF9AE}" pid="12" name="SourcePath">
    <vt:lpwstr/>
  </property>
  <property fmtid="{D5CDD505-2E9C-101B-9397-08002B2CF9AE}" pid="13" name="xd_Signature">
    <vt:lpwstr/>
  </property>
  <property fmtid="{D5CDD505-2E9C-101B-9397-08002B2CF9AE}" pid="14" name="display_urn:schemas-microsoft-com:office:office#Editor">
    <vt:lpwstr>Judy Kirby</vt:lpwstr>
  </property>
  <property fmtid="{D5CDD505-2E9C-101B-9397-08002B2CF9AE}" pid="15" name="TaxKeyword">
    <vt:lpwstr/>
  </property>
  <property fmtid="{D5CDD505-2E9C-101B-9397-08002B2CF9AE}" pid="16" name="Order">
    <vt:lpwstr>125900.000000000</vt:lpwstr>
  </property>
  <property fmtid="{D5CDD505-2E9C-101B-9397-08002B2CF9AE}" pid="17" name="TemplateUrl">
    <vt:lpwstr/>
  </property>
  <property fmtid="{D5CDD505-2E9C-101B-9397-08002B2CF9AE}" pid="18" name="ComplianceAssetId">
    <vt:lpwstr/>
  </property>
  <property fmtid="{D5CDD505-2E9C-101B-9397-08002B2CF9AE}" pid="19" name="display_urn:schemas-microsoft-com:office:office#Author">
    <vt:lpwstr>Judy Kirby</vt:lpwstr>
  </property>
  <property fmtid="{D5CDD505-2E9C-101B-9397-08002B2CF9AE}" pid="20" name="xd_ProgID">
    <vt:lpwstr/>
  </property>
  <property fmtid="{D5CDD505-2E9C-101B-9397-08002B2CF9AE}" pid="21" name="SharedWithUsers">
    <vt:lpwstr/>
  </property>
  <property fmtid="{D5CDD505-2E9C-101B-9397-08002B2CF9AE}" pid="22" name="_ExtendedDescription">
    <vt:lpwstr/>
  </property>
  <property fmtid="{D5CDD505-2E9C-101B-9397-08002B2CF9AE}" pid="23" name="MediaServiceImageTags">
    <vt:lpwstr/>
  </property>
  <property fmtid="{D5CDD505-2E9C-101B-9397-08002B2CF9AE}" pid="24" name="TriggerFlowInfo">
    <vt:lpwstr/>
  </property>
</Properties>
</file>